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59" r:id="rId6"/>
    <p:sldId id="261" r:id="rId7"/>
    <p:sldId id="262" r:id="rId8"/>
    <p:sldId id="263" r:id="rId9"/>
    <p:sldId id="264" r:id="rId10"/>
    <p:sldId id="266" r:id="rId11"/>
    <p:sldId id="267" r:id="rId12"/>
    <p:sldId id="291" r:id="rId13"/>
    <p:sldId id="269" r:id="rId14"/>
    <p:sldId id="268" r:id="rId15"/>
    <p:sldId id="293" r:id="rId16"/>
    <p:sldId id="277" r:id="rId17"/>
    <p:sldId id="278" r:id="rId18"/>
    <p:sldId id="284" r:id="rId19"/>
    <p:sldId id="285" r:id="rId20"/>
    <p:sldId id="276" r:id="rId21"/>
    <p:sldId id="294" r:id="rId22"/>
    <p:sldId id="295" r:id="rId23"/>
    <p:sldId id="296" r:id="rId24"/>
    <p:sldId id="305" r:id="rId25"/>
    <p:sldId id="306" r:id="rId26"/>
    <p:sldId id="307" r:id="rId27"/>
    <p:sldId id="308" r:id="rId28"/>
    <p:sldId id="310" r:id="rId29"/>
    <p:sldId id="311" r:id="rId30"/>
    <p:sldId id="282" r:id="rId31"/>
    <p:sldId id="281" r:id="rId32"/>
    <p:sldId id="283" r:id="rId33"/>
    <p:sldId id="312" r:id="rId34"/>
    <p:sldId id="299" r:id="rId35"/>
    <p:sldId id="309" r:id="rId36"/>
    <p:sldId id="298" r:id="rId37"/>
    <p:sldId id="302" r:id="rId38"/>
    <p:sldId id="280" r:id="rId39"/>
    <p:sldId id="303"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IT" initials="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78"/>
    <a:srgbClr val="017277"/>
    <a:srgbClr val="6B1F73"/>
    <a:srgbClr val="007452"/>
    <a:srgbClr val="658D1B"/>
    <a:srgbClr val="6C1035"/>
    <a:srgbClr val="01B4E3"/>
    <a:srgbClr val="2CB6C0"/>
    <a:srgbClr val="843380"/>
    <a:srgbClr val="008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83333" autoAdjust="0"/>
  </p:normalViewPr>
  <p:slideViewPr>
    <p:cSldViewPr snapToGrid="0" snapToObjects="1">
      <p:cViewPr>
        <p:scale>
          <a:sx n="66" d="100"/>
          <a:sy n="66" d="100"/>
        </p:scale>
        <p:origin x="-120" y="490"/>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F362D4-5DD5-1441-A093-8EF5773AF7C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GIF"/><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GIF"/><Relationship Id="rId8" Type="http://schemas.openxmlformats.org/officeDocument/2006/relationships/image" Target="../media/image2.pn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jpeg"/><Relationship Id="rId7" Type="http://schemas.openxmlformats.org/officeDocument/2006/relationships/image" Target="../media/image7.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0.png"/><Relationship Id="rId3" Type="http://schemas.openxmlformats.org/officeDocument/2006/relationships/image" Target="../media/image8.GI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jpeg"/><Relationship Id="rId7" Type="http://schemas.openxmlformats.org/officeDocument/2006/relationships/image" Target="../media/image7.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0.png"/><Relationship Id="rId3" Type="http://schemas.openxmlformats.org/officeDocument/2006/relationships/image" Target="../media/image8.GI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GIF"/><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8.GIF"/><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 Fixed">
    <p:spTree>
      <p:nvGrpSpPr>
        <p:cNvPr id="1" name=""/>
        <p:cNvGrpSpPr/>
        <p:nvPr/>
      </p:nvGrpSpPr>
      <p:grpSpPr>
        <a:xfrm>
          <a:off x="0" y="0"/>
          <a:ext cx="0" cy="0"/>
          <a:chOff x="0" y="0"/>
          <a:chExt cx="0" cy="0"/>
        </a:xfrm>
      </p:grpSpPr>
      <p:pic>
        <p:nvPicPr>
          <p:cNvPr id="6" name="Picture 5" descr="A picture containing mosquito net&#10;&#10;Description automatically generated"/>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4578"/>
                </a:solidFill>
              </a:defRPr>
            </a:lvl1pPr>
          </a:lstStyle>
          <a:p>
            <a:r>
              <a:rPr lang="en-US" dirty="0"/>
              <a:t>Presentation Title</a:t>
            </a:r>
            <a:endParaRPr lang="en-US" dirty="0"/>
          </a:p>
        </p:txBody>
      </p:sp>
      <p:sp>
        <p:nvSpPr>
          <p:cNvPr id="3"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fld>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sp>
        <p:nvSpPr>
          <p:cNvPr id="4" name="TextBox 3"/>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pic>
        <p:nvPicPr>
          <p:cNvPr id="7" name="Picture 6" descr="A picture containing rainy&#10;&#10;Description automatically generated"/>
          <p:cNvPicPr>
            <a:picLocks noChangeAspect="1"/>
          </p:cNvPicPr>
          <p:nvPr userDrawn="1"/>
        </p:nvPicPr>
        <p:blipFill>
          <a:blip r:embed="rId4"/>
          <a:stretch>
            <a:fillRect/>
          </a:stretch>
        </p:blipFill>
        <p:spPr>
          <a:xfrm>
            <a:off x="0" y="652552"/>
            <a:ext cx="1828800" cy="1828800"/>
          </a:xfrm>
          <a:prstGeom prst="rect">
            <a:avLst/>
          </a:prstGeom>
        </p:spPr>
      </p:pic>
      <p:pic>
        <p:nvPicPr>
          <p:cNvPr id="9" name="Picture 8" descr="A picture containing outdoor, nature, night sky&#10;&#10;Description automatically generated"/>
          <p:cNvPicPr>
            <a:picLocks noChangeAspect="1"/>
          </p:cNvPicPr>
          <p:nvPr userDrawn="1"/>
        </p:nvPicPr>
        <p:blipFill>
          <a:blip r:embed="rId5"/>
          <a:stretch>
            <a:fillRect/>
          </a:stretch>
        </p:blipFill>
        <p:spPr>
          <a:xfrm>
            <a:off x="1829562" y="652552"/>
            <a:ext cx="1828800" cy="1828800"/>
          </a:xfrm>
          <a:prstGeom prst="rect">
            <a:avLst/>
          </a:prstGeom>
        </p:spPr>
      </p:pic>
      <p:pic>
        <p:nvPicPr>
          <p:cNvPr id="14" name="Picture 13" descr="A picture containing engine&#10;&#10;Description automatically generated"/>
          <p:cNvPicPr>
            <a:picLocks noChangeAspect="1"/>
          </p:cNvPicPr>
          <p:nvPr userDrawn="1"/>
        </p:nvPicPr>
        <p:blipFill>
          <a:blip r:embed="rId6"/>
          <a:stretch>
            <a:fillRect/>
          </a:stretch>
        </p:blipFill>
        <p:spPr>
          <a:xfrm>
            <a:off x="3659125" y="652552"/>
            <a:ext cx="1828800" cy="1828800"/>
          </a:xfrm>
          <a:prstGeom prst="rect">
            <a:avLst/>
          </a:prstGeom>
        </p:spPr>
      </p:pic>
      <p:pic>
        <p:nvPicPr>
          <p:cNvPr id="17" name="Picture 16" descr="A picture containing person, cosmetic, close&#10;&#10;Description automatically generated"/>
          <p:cNvPicPr>
            <a:picLocks noChangeAspect="1"/>
          </p:cNvPicPr>
          <p:nvPr userDrawn="1"/>
        </p:nvPicPr>
        <p:blipFill>
          <a:blip r:embed="rId7"/>
          <a:stretch>
            <a:fillRect/>
          </a:stretch>
        </p:blipFill>
        <p:spPr>
          <a:xfrm>
            <a:off x="5488688" y="652552"/>
            <a:ext cx="1828800" cy="1828800"/>
          </a:xfrm>
          <a:prstGeom prst="rect">
            <a:avLst/>
          </a:prstGeom>
        </p:spPr>
      </p:pic>
      <p:pic>
        <p:nvPicPr>
          <p:cNvPr id="19" name="Picture 18" descr="A picture containing invertebrate, light, hydrozoan&#10;&#10;Description automatically generated"/>
          <p:cNvPicPr>
            <a:picLocks noChangeAspect="1"/>
          </p:cNvPicPr>
          <p:nvPr userDrawn="1"/>
        </p:nvPicPr>
        <p:blipFill>
          <a:blip r:embed="rId8"/>
          <a:stretch>
            <a:fillRect/>
          </a:stretch>
        </p:blipFill>
        <p:spPr>
          <a:xfrm>
            <a:off x="7318250" y="652552"/>
            <a:ext cx="1828800" cy="1828800"/>
          </a:xfrm>
          <a:prstGeom prst="rect">
            <a:avLst/>
          </a:prstGeom>
        </p:spPr>
      </p:pic>
      <p:pic>
        <p:nvPicPr>
          <p:cNvPr id="15" name="Picture 14"/>
          <p:cNvPicPr>
            <a:picLocks noChangeAspect="1"/>
          </p:cNvPicPr>
          <p:nvPr userDrawn="1"/>
        </p:nvPicPr>
        <p:blipFill>
          <a:blip r:embed="rId9"/>
          <a:stretch>
            <a:fillRect/>
          </a:stretch>
        </p:blipFill>
        <p:spPr>
          <a:xfrm>
            <a:off x="-7427" y="-7434"/>
            <a:ext cx="9162288" cy="512702"/>
          </a:xfrm>
          <a:prstGeom prst="rect">
            <a:avLst/>
          </a:prstGeom>
        </p:spPr>
      </p:pic>
      <p:pic>
        <p:nvPicPr>
          <p:cNvPr id="18" name="Picture 17"/>
          <p:cNvPicPr>
            <a:picLocks noChangeAspect="1"/>
          </p:cNvPicPr>
          <p:nvPr userDrawn="1"/>
        </p:nvPicPr>
        <p:blipFill>
          <a:blip r:embed="rId9"/>
          <a:stretch>
            <a:fillRect/>
          </a:stretch>
        </p:blipFill>
        <p:spPr>
          <a:xfrm flipH="1" flipV="1">
            <a:off x="-7427" y="4639256"/>
            <a:ext cx="9162288" cy="5127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endParaRPr lang="en-US" dirty="0"/>
          </a:p>
        </p:txBody>
      </p:sp>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endParaRPr lang="en-US" dirty="0"/>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fld>
            <a:endParaRPr lang="en-US"/>
          </a:p>
        </p:txBody>
      </p:sp>
      <p:sp>
        <p:nvSpPr>
          <p:cNvPr id="10"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endParaRPr lang="en-US" dirty="0"/>
          </a:p>
        </p:txBody>
      </p:sp>
      <p:sp>
        <p:nvSpPr>
          <p:cNvPr id="16" name="Slide Number Placeholder 15"/>
          <p:cNvSpPr>
            <a:spLocks noGrp="1"/>
          </p:cNvSpPr>
          <p:nvPr>
            <p:ph type="sldNum" sz="quarter" idx="15"/>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endParaRPr lang="en-US" dirty="0"/>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endParaRPr lang="en-US" dirty="0"/>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fld>
            <a:endParaRPr lang="en-US"/>
          </a:p>
        </p:txBody>
      </p:sp>
      <p:sp>
        <p:nvSpPr>
          <p:cNvPr id="9"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endParaRPr lang="en-US" dirty="0"/>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endParaRPr lang="en-US" dirty="0"/>
          </a:p>
        </p:txBody>
      </p:sp>
      <p:sp>
        <p:nvSpPr>
          <p:cNvPr id="10" name="Slide Number Placeholder 9"/>
          <p:cNvSpPr>
            <a:spLocks noGrp="1"/>
          </p:cNvSpPr>
          <p:nvPr>
            <p:ph type="sldNum" sz="quarter" idx="15"/>
          </p:nvPr>
        </p:nvSpPr>
        <p:spPr/>
        <p:txBody>
          <a:bodyPr/>
          <a:lstStyle/>
          <a:p>
            <a:fld id="{3DD97BEB-BAEF-0344-9D5C-EC73E478698A}" type="slidenum">
              <a:rPr lang="en-US" smtClean="0"/>
            </a:fld>
            <a:endParaRPr lang="en-US"/>
          </a:p>
        </p:txBody>
      </p:sp>
      <p:sp>
        <p:nvSpPr>
          <p:cNvPr id="7"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endParaRPr lang="en-US" dirty="0"/>
          </a:p>
        </p:txBody>
      </p:sp>
      <p:sp>
        <p:nvSpPr>
          <p:cNvPr id="4" name="Slide Number Placeholder 3"/>
          <p:cNvSpPr>
            <a:spLocks noGrp="1"/>
          </p:cNvSpPr>
          <p:nvPr>
            <p:ph type="sldNum" sz="quarter" idx="16"/>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endParaRPr lang="en-US" dirty="0"/>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4578"/>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endParaRPr lang="en-US" dirty="0"/>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endParaRPr lang="en-US" dirty="0"/>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4578"/>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endParaRPr lang="en-US" dirty="0"/>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endParaRPr lang="en-US" dirty="0"/>
          </a:p>
        </p:txBody>
      </p:sp>
      <p:sp>
        <p:nvSpPr>
          <p:cNvPr id="2" name="Slide Number Placeholder 1"/>
          <p:cNvSpPr>
            <a:spLocks noGrp="1"/>
          </p:cNvSpPr>
          <p:nvPr>
            <p:ph type="sldNum" sz="quarter" idx="16"/>
          </p:nvPr>
        </p:nvSpPr>
        <p:spPr/>
        <p:txBody>
          <a:bodyPr/>
          <a:lstStyle/>
          <a:p>
            <a:fld id="{3DD97BEB-BAEF-0344-9D5C-EC73E478698A}" type="slidenum">
              <a:rPr lang="en-US" smtClean="0"/>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 Editable">
    <p:spTree>
      <p:nvGrpSpPr>
        <p:cNvPr id="1" name=""/>
        <p:cNvGrpSpPr/>
        <p:nvPr/>
      </p:nvGrpSpPr>
      <p:grpSpPr>
        <a:xfrm>
          <a:off x="0" y="0"/>
          <a:ext cx="0" cy="0"/>
          <a:chOff x="0" y="0"/>
          <a:chExt cx="0" cy="0"/>
        </a:xfrm>
      </p:grpSpPr>
      <p:pic>
        <p:nvPicPr>
          <p:cNvPr id="15" name="Picture 14" descr="A picture containing mosquito net&#10;&#10;Description automatically generated"/>
          <p:cNvPicPr>
            <a:picLocks noChangeAspect="1"/>
          </p:cNvPicPr>
          <p:nvPr userDrawn="1"/>
        </p:nvPicPr>
        <p:blipFill>
          <a:blip r:embed="rId2"/>
          <a:stretch>
            <a:fillRect/>
          </a:stretch>
        </p:blipFill>
        <p:spPr>
          <a:xfrm>
            <a:off x="0" y="0"/>
            <a:ext cx="9144000" cy="5143500"/>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fld>
            <a:endParaRPr lang="en-US"/>
          </a:p>
        </p:txBody>
      </p:sp>
      <p:sp>
        <p:nvSpPr>
          <p:cNvPr id="20" name="Picture Placeholder 49"/>
          <p:cNvSpPr>
            <a:spLocks noGrp="1"/>
          </p:cNvSpPr>
          <p:nvPr>
            <p:ph type="pic" sz="quarter" idx="13" hasCustomPrompt="1"/>
          </p:nvPr>
        </p:nvSpPr>
        <p:spPr>
          <a:xfrm>
            <a:off x="0" y="652552"/>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endParaRPr lang="en-US" dirty="0"/>
          </a:p>
        </p:txBody>
      </p:sp>
      <p:sp>
        <p:nvSpPr>
          <p:cNvPr id="21" name="Picture Placeholder 49"/>
          <p:cNvSpPr>
            <a:spLocks noGrp="1"/>
          </p:cNvSpPr>
          <p:nvPr>
            <p:ph type="pic" sz="quarter" idx="14" hasCustomPrompt="1"/>
          </p:nvPr>
        </p:nvSpPr>
        <p:spPr>
          <a:xfrm>
            <a:off x="1828800" y="652552"/>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
        <p:nvSpPr>
          <p:cNvPr id="22" name="Picture Placeholder 49"/>
          <p:cNvSpPr>
            <a:spLocks noGrp="1"/>
          </p:cNvSpPr>
          <p:nvPr>
            <p:ph type="pic" sz="quarter" idx="15" hasCustomPrompt="1"/>
          </p:nvPr>
        </p:nvSpPr>
        <p:spPr>
          <a:xfrm>
            <a:off x="3657600" y="652552"/>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
        <p:nvSpPr>
          <p:cNvPr id="23" name="Picture Placeholder 49"/>
          <p:cNvSpPr>
            <a:spLocks noGrp="1"/>
          </p:cNvSpPr>
          <p:nvPr>
            <p:ph type="pic" sz="quarter" idx="16" hasCustomPrompt="1"/>
          </p:nvPr>
        </p:nvSpPr>
        <p:spPr>
          <a:xfrm>
            <a:off x="54864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
        <p:nvSpPr>
          <p:cNvPr id="24" name="Picture Placeholder 49"/>
          <p:cNvSpPr>
            <a:spLocks noGrp="1"/>
          </p:cNvSpPr>
          <p:nvPr>
            <p:ph type="pic" sz="quarter" idx="17" hasCustomPrompt="1"/>
          </p:nvPr>
        </p:nvSpPr>
        <p:spPr>
          <a:xfrm>
            <a:off x="7315200" y="652552"/>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endParaRPr lang="en-US" dirty="0"/>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4578"/>
                </a:solidFill>
              </a:defRPr>
            </a:lvl1pPr>
          </a:lstStyle>
          <a:p>
            <a:r>
              <a:rPr lang="en-US" dirty="0"/>
              <a:t>Presentation Title</a:t>
            </a:r>
            <a:endParaRPr lang="en-US" dirty="0"/>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panose="020F0502020204030204" charset="0"/>
                <a:ea typeface="Calibri" panose="020F0502020204030204" charset="0"/>
                <a:cs typeface="Calibri" panose="020F050202020403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endParaRPr lang="en-US" dirty="0"/>
          </a:p>
        </p:txBody>
      </p:sp>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sp>
        <p:nvSpPr>
          <p:cNvPr id="17" name="TextBox 16"/>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pic>
        <p:nvPicPr>
          <p:cNvPr id="16" name="Picture 15"/>
          <p:cNvPicPr>
            <a:picLocks noChangeAspect="1"/>
          </p:cNvPicPr>
          <p:nvPr userDrawn="1"/>
        </p:nvPicPr>
        <p:blipFill>
          <a:blip r:embed="rId9"/>
          <a:stretch>
            <a:fillRect/>
          </a:stretch>
        </p:blipFill>
        <p:spPr>
          <a:xfrm>
            <a:off x="-7427" y="-7434"/>
            <a:ext cx="9162288" cy="512702"/>
          </a:xfrm>
          <a:prstGeom prst="rect">
            <a:avLst/>
          </a:prstGeom>
        </p:spPr>
      </p:pic>
      <p:pic>
        <p:nvPicPr>
          <p:cNvPr id="18" name="Picture 17"/>
          <p:cNvPicPr>
            <a:picLocks noChangeAspect="1"/>
          </p:cNvPicPr>
          <p:nvPr userDrawn="1"/>
        </p:nvPicPr>
        <p:blipFill>
          <a:blip r:embed="rId9"/>
          <a:stretch>
            <a:fillRect/>
          </a:stretch>
        </p:blipFill>
        <p:spPr>
          <a:xfrm flipH="1" flipV="1">
            <a:off x="-7427" y="4639256"/>
            <a:ext cx="9162288" cy="5127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Opt 2 - Fixed">
    <p:spTree>
      <p:nvGrpSpPr>
        <p:cNvPr id="1" name=""/>
        <p:cNvGrpSpPr/>
        <p:nvPr/>
      </p:nvGrpSpPr>
      <p:grpSpPr>
        <a:xfrm>
          <a:off x="0" y="0"/>
          <a:ext cx="0" cy="0"/>
          <a:chOff x="0" y="0"/>
          <a:chExt cx="0" cy="0"/>
        </a:xfrm>
      </p:grpSpPr>
      <p:pic>
        <p:nvPicPr>
          <p:cNvPr id="18" name="Picture 17" descr="A picture containing electronics&#10;&#10;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15" name="Picture 14"/>
          <p:cNvPicPr>
            <a:picLocks noChangeAspect="1"/>
          </p:cNvPicPr>
          <p:nvPr userDrawn="1"/>
        </p:nvPicPr>
        <p:blipFill>
          <a:blip r:embed="rId3"/>
          <a:stretch>
            <a:fillRect/>
          </a:stretch>
        </p:blipFill>
        <p:spPr>
          <a:xfrm>
            <a:off x="-7427" y="-7434"/>
            <a:ext cx="9162288" cy="512702"/>
          </a:xfrm>
          <a:prstGeom prst="rect">
            <a:avLst/>
          </a:prstGeom>
        </p:spPr>
      </p:pic>
      <p:pic>
        <p:nvPicPr>
          <p:cNvPr id="16" name="Picture 15"/>
          <p:cNvPicPr>
            <a:picLocks noChangeAspect="1"/>
          </p:cNvPicPr>
          <p:nvPr userDrawn="1"/>
        </p:nvPicPr>
        <p:blipFill>
          <a:blip r:embed="rId3"/>
          <a:stretch>
            <a:fillRect/>
          </a:stretch>
        </p:blipFill>
        <p:spPr>
          <a:xfrm flipH="1" flipV="1">
            <a:off x="-7427" y="4639256"/>
            <a:ext cx="9162288" cy="512702"/>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endParaRPr lang="en-US" dirty="0"/>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endParaRPr lang="en-US" dirty="0"/>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fld>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23" name="Picture 22"/>
          <p:cNvPicPr>
            <a:picLocks noChangeAspect="1"/>
          </p:cNvPicPr>
          <p:nvPr userDrawn="1"/>
        </p:nvPicPr>
        <p:blipFill>
          <a:blip r:embed="rId5"/>
          <a:srcRect/>
          <a:stretch>
            <a:fillRect/>
          </a:stretch>
        </p:blipFill>
        <p:spPr>
          <a:xfrm>
            <a:off x="6772123" y="891468"/>
            <a:ext cx="1151164" cy="1151164"/>
          </a:xfrm>
          <a:prstGeom prst="ellipse">
            <a:avLst/>
          </a:prstGeom>
          <a:ln w="19050">
            <a:solidFill>
              <a:schemeClr val="bg1"/>
            </a:solidFill>
          </a:ln>
        </p:spPr>
      </p:pic>
      <p:pic>
        <p:nvPicPr>
          <p:cNvPr id="24" name="Picture 23"/>
          <p:cNvPicPr>
            <a:picLocks noChangeAspect="1"/>
          </p:cNvPicPr>
          <p:nvPr userDrawn="1"/>
        </p:nvPicPr>
        <p:blipFill>
          <a:blip r:embed="rId6"/>
          <a:srcRect/>
          <a:stretch>
            <a:fillRect/>
          </a:stretch>
        </p:blipFill>
        <p:spPr>
          <a:xfrm>
            <a:off x="7966177" y="454131"/>
            <a:ext cx="749808" cy="749808"/>
          </a:xfrm>
          <a:prstGeom prst="ellipse">
            <a:avLst/>
          </a:prstGeom>
          <a:ln w="19050">
            <a:solidFill>
              <a:schemeClr val="bg1"/>
            </a:solidFill>
          </a:ln>
        </p:spPr>
      </p:pic>
      <p:pic>
        <p:nvPicPr>
          <p:cNvPr id="25" name="Picture 24"/>
          <p:cNvPicPr>
            <a:picLocks noChangeAspect="1"/>
          </p:cNvPicPr>
          <p:nvPr userDrawn="1"/>
        </p:nvPicPr>
        <p:blipFill>
          <a:blip r:embed="rId7"/>
          <a:srcRect/>
          <a:stretch>
            <a:fillRect/>
          </a:stretch>
        </p:blipFill>
        <p:spPr>
          <a:xfrm>
            <a:off x="7572952" y="2174020"/>
            <a:ext cx="1724396" cy="1724396"/>
          </a:xfrm>
          <a:prstGeom prst="ellipse">
            <a:avLst/>
          </a:prstGeom>
          <a:ln w="19050">
            <a:solidFill>
              <a:schemeClr val="bg1"/>
            </a:solidFill>
          </a:ln>
        </p:spPr>
      </p:pic>
      <p:sp>
        <p:nvSpPr>
          <p:cNvPr id="26" name="TextBox 25"/>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pic>
        <p:nvPicPr>
          <p:cNvPr id="5" name="Picture 4"/>
          <p:cNvPicPr>
            <a:picLocks noChangeAspect="1"/>
          </p:cNvPicPr>
          <p:nvPr userDrawn="1"/>
        </p:nvPicPr>
        <p:blipFill>
          <a:blip r:embed="rId8"/>
          <a:srcRect/>
          <a:stretch>
            <a:fillRect/>
          </a:stretch>
        </p:blipFill>
        <p:spPr>
          <a:xfrm>
            <a:off x="-476314" y="-443433"/>
            <a:ext cx="2706624" cy="2706624"/>
          </a:xfrm>
          <a:prstGeom prst="ellipse">
            <a:avLst/>
          </a:prstGeom>
          <a:ln w="19050">
            <a:solidFill>
              <a:schemeClr val="bg1"/>
            </a:solid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2 - Editable">
    <p:spTree>
      <p:nvGrpSpPr>
        <p:cNvPr id="1" name=""/>
        <p:cNvGrpSpPr/>
        <p:nvPr/>
      </p:nvGrpSpPr>
      <p:grpSpPr>
        <a:xfrm>
          <a:off x="0" y="0"/>
          <a:ext cx="0" cy="0"/>
          <a:chOff x="0" y="0"/>
          <a:chExt cx="0" cy="0"/>
        </a:xfrm>
      </p:grpSpPr>
      <p:pic>
        <p:nvPicPr>
          <p:cNvPr id="31" name="Picture 30" descr="A picture containing electronics&#10;&#10;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15" name="Picture 14"/>
          <p:cNvPicPr>
            <a:picLocks noChangeAspect="1"/>
          </p:cNvPicPr>
          <p:nvPr userDrawn="1"/>
        </p:nvPicPr>
        <p:blipFill>
          <a:blip r:embed="rId3"/>
          <a:stretch>
            <a:fillRect/>
          </a:stretch>
        </p:blipFill>
        <p:spPr>
          <a:xfrm>
            <a:off x="-7427" y="-7434"/>
            <a:ext cx="9162288" cy="512702"/>
          </a:xfrm>
          <a:prstGeom prst="rect">
            <a:avLst/>
          </a:prstGeom>
        </p:spPr>
      </p:pic>
      <p:pic>
        <p:nvPicPr>
          <p:cNvPr id="16" name="Picture 15"/>
          <p:cNvPicPr>
            <a:picLocks noChangeAspect="1"/>
          </p:cNvPicPr>
          <p:nvPr userDrawn="1"/>
        </p:nvPicPr>
        <p:blipFill>
          <a:blip r:embed="rId3"/>
          <a:stretch>
            <a:fillRect/>
          </a:stretch>
        </p:blipFill>
        <p:spPr>
          <a:xfrm flipH="1" flipV="1">
            <a:off x="-7427" y="4639256"/>
            <a:ext cx="9162288" cy="512702"/>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endParaRPr lang="en-US" dirty="0"/>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endParaRPr lang="en-US" dirty="0"/>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fld>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20" name="Picture Placeholder 49"/>
          <p:cNvSpPr>
            <a:spLocks noGrp="1"/>
          </p:cNvSpPr>
          <p:nvPr>
            <p:ph type="pic" sz="quarter" idx="17" hasCustomPrompt="1"/>
          </p:nvPr>
        </p:nvSpPr>
        <p:spPr>
          <a:xfrm>
            <a:off x="6772182" y="891468"/>
            <a:ext cx="1151163" cy="1151163"/>
          </a:xfrm>
          <a:prstGeom prst="ellipse">
            <a:avLst/>
          </a:prstGeom>
          <a:blipFill>
            <a:blip r:embed="rId5"/>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16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
        <p:nvSpPr>
          <p:cNvPr id="21" name="Picture Placeholder 49"/>
          <p:cNvSpPr>
            <a:spLocks noGrp="1"/>
          </p:cNvSpPr>
          <p:nvPr>
            <p:ph type="pic" sz="quarter" idx="18" hasCustomPrompt="1"/>
          </p:nvPr>
        </p:nvSpPr>
        <p:spPr>
          <a:xfrm>
            <a:off x="7966191" y="454131"/>
            <a:ext cx="753517" cy="753517"/>
          </a:xfrm>
          <a:prstGeom prst="ellipse">
            <a:avLst/>
          </a:prstGeom>
          <a:blipFill>
            <a:blip r:embed="rId6"/>
            <a:stretch>
              <a:fillRect/>
            </a:stretch>
          </a:blipFill>
          <a:ln w="19050">
            <a:solidFill>
              <a:schemeClr val="bg1"/>
            </a:solidFill>
          </a:ln>
        </p:spPr>
        <p:txBody>
          <a:bodyPr anchor="ctr">
            <a:no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9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IMAGE </a:t>
            </a:r>
            <a:endParaRPr lang="en-US" dirty="0"/>
          </a:p>
        </p:txBody>
      </p:sp>
      <p:sp>
        <p:nvSpPr>
          <p:cNvPr id="22" name="Picture Placeholder 49"/>
          <p:cNvSpPr>
            <a:spLocks noGrp="1"/>
          </p:cNvSpPr>
          <p:nvPr>
            <p:ph type="pic" sz="quarter" idx="19" hasCustomPrompt="1"/>
          </p:nvPr>
        </p:nvSpPr>
        <p:spPr>
          <a:xfrm>
            <a:off x="7572952" y="2177462"/>
            <a:ext cx="1720954" cy="1720954"/>
          </a:xfrm>
          <a:prstGeom prst="ellipse">
            <a:avLst/>
          </a:prstGeom>
          <a:blipFill>
            <a:blip r:embed="rId7"/>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24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
        <p:nvSpPr>
          <p:cNvPr id="13" name="TextBox 12"/>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sp>
        <p:nvSpPr>
          <p:cNvPr id="17" name="Picture Placeholder 49"/>
          <p:cNvSpPr>
            <a:spLocks noGrp="1"/>
          </p:cNvSpPr>
          <p:nvPr>
            <p:ph type="pic" sz="quarter" idx="16" hasCustomPrompt="1"/>
          </p:nvPr>
        </p:nvSpPr>
        <p:spPr>
          <a:xfrm>
            <a:off x="-476351" y="-445272"/>
            <a:ext cx="2709874" cy="2709874"/>
          </a:xfrm>
          <a:prstGeom prst="ellipse">
            <a:avLst/>
          </a:prstGeom>
          <a:blipFill>
            <a:blip r:embed="rId8"/>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11" name="Picture 10" descr="A picture containing mosquito net&#10;&#10;Description automatically generated"/>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endParaRPr lang="en-US" dirty="0"/>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endParaRPr lang="en-US" dirty="0"/>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fld>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10" name="TextBox 9"/>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pic>
        <p:nvPicPr>
          <p:cNvPr id="13" name="Picture 12"/>
          <p:cNvPicPr>
            <a:picLocks noChangeAspect="1"/>
          </p:cNvPicPr>
          <p:nvPr userDrawn="1"/>
        </p:nvPicPr>
        <p:blipFill>
          <a:blip r:embed="rId4"/>
          <a:stretch>
            <a:fillRect/>
          </a:stretch>
        </p:blipFill>
        <p:spPr>
          <a:xfrm>
            <a:off x="-7427" y="-7434"/>
            <a:ext cx="9162288" cy="512702"/>
          </a:xfrm>
          <a:prstGeom prst="rect">
            <a:avLst/>
          </a:prstGeom>
        </p:spPr>
      </p:pic>
      <p:pic>
        <p:nvPicPr>
          <p:cNvPr id="15" name="Picture 14"/>
          <p:cNvPicPr>
            <a:picLocks noChangeAspect="1"/>
          </p:cNvPicPr>
          <p:nvPr userDrawn="1"/>
        </p:nvPicPr>
        <p:blipFill>
          <a:blip r:embed="rId4"/>
          <a:stretch>
            <a:fillRect/>
          </a:stretch>
        </p:blipFill>
        <p:spPr>
          <a:xfrm flipH="1" flipV="1">
            <a:off x="-7427" y="4639256"/>
            <a:ext cx="9162288" cy="5127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24" name="Picture 23" descr="A picture containing electronics&#10;&#10;Description automatically generated"/>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endParaRPr lang="en-US" dirty="0"/>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endParaRPr lang="en-US" dirty="0"/>
          </a:p>
        </p:txBody>
      </p:sp>
      <p:sp>
        <p:nvSpPr>
          <p:cNvPr id="14" name="Slide Number Placeholder 13"/>
          <p:cNvSpPr>
            <a:spLocks noGrp="1"/>
          </p:cNvSpPr>
          <p:nvPr>
            <p:ph type="sldNum" sz="quarter" idx="10"/>
          </p:nvPr>
        </p:nvSpPr>
        <p:spPr/>
        <p:txBody>
          <a:bodyPr/>
          <a:lstStyle/>
          <a:p>
            <a:fld id="{3DD97BEB-BAEF-0344-9D5C-EC73E478698A}" type="slidenum">
              <a:rPr lang="en-US" smtClean="0"/>
            </a:fld>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TextBox 8"/>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charset="0"/>
                <a:cs typeface="Calibri" panose="020F0502020204030204" charset="0"/>
              </a:rPr>
              <a:t>ieee.org</a:t>
            </a:r>
            <a:endParaRPr lang="en-US" sz="1100" b="1" dirty="0">
              <a:solidFill>
                <a:srgbClr val="0066A1"/>
              </a:solidFill>
              <a:latin typeface="Calibri" panose="020F0502020204030204" charset="0"/>
              <a:cs typeface="Calibri" panose="020F0502020204030204" charset="0"/>
            </a:endParaRPr>
          </a:p>
        </p:txBody>
      </p:sp>
      <p:pic>
        <p:nvPicPr>
          <p:cNvPr id="10" name="Picture 9"/>
          <p:cNvPicPr>
            <a:picLocks noChangeAspect="1"/>
          </p:cNvPicPr>
          <p:nvPr userDrawn="1"/>
        </p:nvPicPr>
        <p:blipFill>
          <a:blip r:embed="rId4"/>
          <a:stretch>
            <a:fillRect/>
          </a:stretch>
        </p:blipFill>
        <p:spPr>
          <a:xfrm>
            <a:off x="-7427" y="-7434"/>
            <a:ext cx="9162288" cy="512702"/>
          </a:xfrm>
          <a:prstGeom prst="rect">
            <a:avLst/>
          </a:prstGeom>
        </p:spPr>
      </p:pic>
      <p:pic>
        <p:nvPicPr>
          <p:cNvPr id="12" name="Picture 11"/>
          <p:cNvPicPr>
            <a:picLocks noChangeAspect="1"/>
          </p:cNvPicPr>
          <p:nvPr userDrawn="1"/>
        </p:nvPicPr>
        <p:blipFill>
          <a:blip r:embed="rId4"/>
          <a:stretch>
            <a:fillRect/>
          </a:stretch>
        </p:blipFill>
        <p:spPr>
          <a:xfrm flipH="1" flipV="1">
            <a:off x="-7427" y="4639256"/>
            <a:ext cx="9162288" cy="5127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endParaRPr lang="en-US" dirty="0"/>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fld>
            <a:endParaRPr lang="en-US"/>
          </a:p>
        </p:txBody>
      </p:sp>
      <p:sp>
        <p:nvSpPr>
          <p:cNvPr id="4" name="Text Placeholder 3"/>
          <p:cNvSpPr>
            <a:spLocks noGrp="1"/>
          </p:cNvSpPr>
          <p:nvPr>
            <p:ph type="body" sz="quarter" idx="15"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endParaRPr lang="en-US" dirty="0"/>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fld>
            <a:endParaRPr lang="en-US"/>
          </a:p>
        </p:txBody>
      </p:sp>
      <p:sp>
        <p:nvSpPr>
          <p:cNvPr id="7" name="Text Placeholder 3"/>
          <p:cNvSpPr>
            <a:spLocks noGrp="1"/>
          </p:cNvSpPr>
          <p:nvPr>
            <p:ph type="body" sz="quarter" idx="16"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endParaRPr lang="en-US" dirty="0"/>
          </a:p>
        </p:txBody>
      </p:sp>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endParaRPr lang="en-US" dirty="0"/>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fld>
            <a:endParaRPr lang="en-US"/>
          </a:p>
        </p:txBody>
      </p:sp>
      <p:sp>
        <p:nvSpPr>
          <p:cNvPr id="7" name="Text Placeholder 3"/>
          <p:cNvSpPr>
            <a:spLocks noGrp="1"/>
          </p:cNvSpPr>
          <p:nvPr>
            <p:ph type="body" sz="quarter" idx="15"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8.GIF"/><Relationship Id="rId20" Type="http://schemas.openxmlformats.org/officeDocument/2006/relationships/image" Target="../media/image10.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17136"/>
            <a:ext cx="7886700" cy="415002"/>
          </a:xfrm>
          <a:prstGeom prst="rect">
            <a:avLst/>
          </a:prstGeom>
        </p:spPr>
        <p:txBody>
          <a:bodyPr vert="horz" lIns="91440" tIns="45720" rIns="91440" bIns="45720" rtlCol="0" anchor="b">
            <a:noAutofit/>
          </a:bodyPr>
          <a:lstStyle/>
          <a:p>
            <a:r>
              <a:rPr lang="en-US" dirty="0"/>
              <a:t>Topic</a:t>
            </a:r>
            <a:endParaRPr lang="en-US" dirty="0"/>
          </a:p>
        </p:txBody>
      </p:sp>
      <p:sp>
        <p:nvSpPr>
          <p:cNvPr id="3" name="Text Placeholder 2"/>
          <p:cNvSpPr>
            <a:spLocks noGrp="1"/>
          </p:cNvSpPr>
          <p:nvPr>
            <p:ph type="body" idx="1"/>
          </p:nvPr>
        </p:nvSpPr>
        <p:spPr>
          <a:xfrm>
            <a:off x="628650" y="1071619"/>
            <a:ext cx="7886700" cy="326350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66A1"/>
                </a:solidFill>
              </a:defRPr>
            </a:lvl1pPr>
          </a:lstStyle>
          <a:p>
            <a:fld id="{3DD97BEB-BAEF-0344-9D5C-EC73E478698A}" type="slidenum">
              <a:rPr lang="en-US" smtClean="0"/>
            </a:fld>
            <a:endParaRPr lang="en-US" dirty="0"/>
          </a:p>
        </p:txBody>
      </p:sp>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19" name="Picture 18"/>
          <p:cNvPicPr>
            <a:picLocks noChangeAspect="1"/>
          </p:cNvPicPr>
          <p:nvPr userDrawn="1"/>
        </p:nvPicPr>
        <p:blipFill>
          <a:blip r:embed="rId21"/>
          <a:stretch>
            <a:fillRect/>
          </a:stretch>
        </p:blipFill>
        <p:spPr>
          <a:xfrm>
            <a:off x="-7427" y="-7434"/>
            <a:ext cx="9162288" cy="512702"/>
          </a:xfrm>
          <a:prstGeom prst="rect">
            <a:avLst/>
          </a:prstGeom>
        </p:spPr>
      </p:pic>
      <p:pic>
        <p:nvPicPr>
          <p:cNvPr id="20" name="Picture 19"/>
          <p:cNvPicPr>
            <a:picLocks noChangeAspect="1"/>
          </p:cNvPicPr>
          <p:nvPr userDrawn="1"/>
        </p:nvPicPr>
        <p:blipFill>
          <a:blip r:embed="rId21"/>
          <a:stretch>
            <a:fillRect/>
          </a:stretch>
        </p:blipFill>
        <p:spPr>
          <a:xfrm flipH="1" flipV="1">
            <a:off x="-7427" y="4639256"/>
            <a:ext cx="9162288" cy="5127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685800" rtl="0" eaLnBrk="1" latinLnBrk="0" hangingPunct="1">
        <a:lnSpc>
          <a:spcPct val="90000"/>
        </a:lnSpc>
        <a:spcBef>
          <a:spcPct val="0"/>
        </a:spcBef>
        <a:buNone/>
        <a:defRPr sz="2550" b="1" i="0" kern="1200">
          <a:solidFill>
            <a:srgbClr val="004578"/>
          </a:solidFill>
          <a:latin typeface="Calibri" panose="020F0502020204030204" charset="0"/>
          <a:ea typeface="Calibri" panose="020F0502020204030204" charset="0"/>
          <a:cs typeface="Calibri" panose="020F0502020204030204"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jpeg"/><Relationship Id="rId7" Type="http://schemas.openxmlformats.org/officeDocument/2006/relationships/image" Target="../media/image13.png"/><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png"/><Relationship Id="rId2" Type="http://schemas.openxmlformats.org/officeDocument/2006/relationships/image" Target="../media/image22.jpeg"/><Relationship Id="rId10" Type="http://schemas.openxmlformats.org/officeDocument/2006/relationships/notesSlide" Target="../notesSlides/notesSlide5.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28.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14.jpe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4.jpeg"/><Relationship Id="rId4" Type="http://schemas.openxmlformats.org/officeDocument/2006/relationships/image" Target="../media/image13.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41.jpeg"/><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45.pn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14.jpeg"/><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14.jpe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14.jpeg"/><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14.jpeg"/><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p:cNvSpPr>
            <a:spLocks noGrp="1"/>
          </p:cNvSpPr>
          <p:nvPr>
            <p:ph type="ctrTitle" idx="4294967295"/>
          </p:nvPr>
        </p:nvSpPr>
        <p:spPr>
          <a:xfrm>
            <a:off x="0" y="2509521"/>
            <a:ext cx="9140825" cy="1183522"/>
          </a:xfrm>
        </p:spPr>
        <p:txBody>
          <a:bodyPr>
            <a:normAutofit/>
          </a:bodyPr>
          <a:lstStyle/>
          <a:p>
            <a:pPr algn="ctr"/>
            <a:r>
              <a:rPr lang="en-GB" sz="3600" dirty="0">
                <a:latin typeface="Arial Black" panose="020B0A04020102020204"/>
                <a:ea typeface="Arial Black" panose="020B0A04020102020204"/>
                <a:cs typeface="Arial Black" panose="020B0A04020102020204"/>
                <a:sym typeface="Arial Black" panose="020B0A04020102020204"/>
              </a:rPr>
              <a:t>Smart Wearable Technology: Smart-Glass</a:t>
            </a:r>
            <a:endParaRPr lang="en-US" sz="3600" dirty="0"/>
          </a:p>
        </p:txBody>
      </p:sp>
      <p:sp>
        <p:nvSpPr>
          <p:cNvPr id="4" name="Slide Number Placeholder 3"/>
          <p:cNvSpPr>
            <a:spLocks noGrp="1"/>
          </p:cNvSpPr>
          <p:nvPr>
            <p:ph type="sldNum" sz="quarter" idx="10"/>
          </p:nvPr>
        </p:nvSpPr>
        <p:spPr/>
        <p:txBody>
          <a:bodyPr/>
          <a:lstStyle/>
          <a:p>
            <a:fld id="{3DD97BEB-BAEF-0344-9D5C-EC73E478698A}" type="slidenum">
              <a:rPr lang="en-US" smtClean="0"/>
            </a:fld>
            <a:endParaRPr lang="en-US"/>
          </a:p>
        </p:txBody>
      </p:sp>
      <p:pic>
        <p:nvPicPr>
          <p:cNvPr id="6" name="Picture 5"/>
          <p:cNvPicPr>
            <a:picLocks noChangeAspect="1"/>
          </p:cNvPicPr>
          <p:nvPr/>
        </p:nvPicPr>
        <p:blipFill>
          <a:blip r:embed="rId1"/>
          <a:stretch>
            <a:fillRect/>
          </a:stretch>
        </p:blipFill>
        <p:spPr>
          <a:xfrm>
            <a:off x="6985" y="490220"/>
            <a:ext cx="9143365" cy="1992630"/>
          </a:xfrm>
          <a:prstGeom prst="rect">
            <a:avLst/>
          </a:prstGeom>
        </p:spPr>
      </p:pic>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563" y="3719714"/>
            <a:ext cx="3635698" cy="10932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7" name="Google Shape;230;p35"/>
          <p:cNvSpPr txBox="1">
            <a:spLocks noGrp="1"/>
          </p:cNvSpPr>
          <p:nvPr>
            <p:ph type="body" idx="4294967295"/>
          </p:nvPr>
        </p:nvSpPr>
        <p:spPr>
          <a:xfrm>
            <a:off x="282575" y="1181735"/>
            <a:ext cx="6133465" cy="3583940"/>
          </a:xfrm>
          <a:prstGeom prst="rect">
            <a:avLst/>
          </a:prstGeom>
          <a:noFill/>
          <a:ln>
            <a:noFill/>
          </a:ln>
        </p:spPr>
        <p:txBody>
          <a:bodyPr spcFirstLastPara="1" wrap="square" lIns="68575" tIns="34275" rIns="68575" bIns="34275" anchor="t" anchorCtr="0">
            <a:noAutofit/>
          </a:bodyPr>
          <a:lstStyle/>
          <a:p>
            <a:pPr marL="342900" lvl="0" indent="0" algn="l" rtl="0">
              <a:lnSpc>
                <a:spcPct val="90000"/>
              </a:lnSpc>
              <a:spcBef>
                <a:spcPts val="0"/>
              </a:spcBef>
              <a:spcAft>
                <a:spcPts val="0"/>
              </a:spcAft>
              <a:buNone/>
            </a:pPr>
            <a:r>
              <a:rPr lang="en-GB" sz="1500" dirty="0">
                <a:latin typeface="Arial" panose="020B0604020202020204" pitchFamily="34" charset="0"/>
                <a:ea typeface="Arial" panose="020B0604020202020204"/>
                <a:cs typeface="Arial" panose="020B0604020202020204" pitchFamily="34" charset="0"/>
                <a:sym typeface="Arial" panose="020B0604020202020204"/>
              </a:rPr>
              <a:t>ESP32 Based Microcontroller is used, some of its features are</a:t>
            </a:r>
            <a:r>
              <a:rPr lang="en-GB" sz="1500" dirty="0" smtClean="0">
                <a:latin typeface="Arial" panose="020B0604020202020204" pitchFamily="34" charset="0"/>
                <a:ea typeface="Arial" panose="020B0604020202020204"/>
                <a:cs typeface="Arial" panose="020B0604020202020204" pitchFamily="34" charset="0"/>
                <a:sym typeface="Arial" panose="020B0604020202020204"/>
              </a:rPr>
              <a:t>:</a:t>
            </a:r>
            <a:endParaRPr sz="1500" dirty="0">
              <a:latin typeface="Arial" panose="020B0604020202020204" pitchFamily="34" charset="0"/>
              <a:ea typeface="Arial" panose="020B0604020202020204"/>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32-bit, Dual core</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Ultra low power</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Clock speed 160/240 MHz</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Wi-Fi  + BLE, Bluetooth v4.2</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UART, I2C, SPI, CAN, I2S</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Deep-sleep (5u-Amp)</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4MB flash memory</a:t>
            </a:r>
            <a:endParaRPr lang="en-US" sz="1500" dirty="0" smtClean="0">
              <a:latin typeface="Arial" panose="020B0604020202020204" pitchFamily="34" charset="0"/>
              <a:cs typeface="Arial" panose="020B0604020202020204" pitchFamily="34" charset="0"/>
              <a:sym typeface="Arial" panose="020B0604020202020204"/>
            </a:endParaRPr>
          </a:p>
          <a:p>
            <a:pPr lvl="1" algn="just" rtl="0">
              <a:lnSpc>
                <a:spcPct val="110000"/>
              </a:lnSpc>
              <a:spcBef>
                <a:spcPts val="750"/>
              </a:spcBef>
              <a:buSzTx/>
              <a:buFont typeface="Wingdings" panose="05000000000000000000" charset="0"/>
              <a:buChar char="Ø"/>
            </a:pPr>
            <a:r>
              <a:rPr lang="en-US" sz="1500" dirty="0" smtClean="0">
                <a:latin typeface="Arial" panose="020B0604020202020204" pitchFamily="34" charset="0"/>
                <a:cs typeface="Arial" panose="020B0604020202020204" pitchFamily="34" charset="0"/>
                <a:sym typeface="Arial" panose="020B0604020202020204"/>
              </a:rPr>
              <a:t>8MB PSRAM</a:t>
            </a:r>
            <a:endParaRPr lang="en-US" sz="1500" dirty="0" smtClean="0">
              <a:latin typeface="Arial" panose="020B0604020202020204" pitchFamily="34" charset="0"/>
              <a:cs typeface="Arial" panose="020B0604020202020204" pitchFamily="34" charset="0"/>
              <a:sym typeface="Arial" panose="020B0604020202020204"/>
            </a:endParaRPr>
          </a:p>
        </p:txBody>
      </p:sp>
      <p:sp>
        <p:nvSpPr>
          <p:cNvPr id="11" name="Google Shape;234;p35"/>
          <p:cNvSpPr txBox="1"/>
          <p:nvPr/>
        </p:nvSpPr>
        <p:spPr>
          <a:xfrm>
            <a:off x="5011319" y="4272280"/>
            <a:ext cx="295592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dirty="0" smtClean="0">
                <a:latin typeface="Arial" panose="020B0604020202020204" pitchFamily="34" charset="0"/>
                <a:cs typeface="Arial" panose="020B0604020202020204" pitchFamily="34" charset="0"/>
              </a:rPr>
              <a:t>ESP32 Module</a:t>
            </a:r>
            <a:endParaRPr lang="en-GB" sz="1000" dirty="0">
              <a:latin typeface="Arial" panose="020B0604020202020204" pitchFamily="34" charset="0"/>
              <a:cs typeface="Arial" panose="020B0604020202020204" pitchFamily="34" charset="0"/>
            </a:endParaRPr>
          </a:p>
        </p:txBody>
      </p:sp>
      <p:sp>
        <p:nvSpPr>
          <p:cNvPr id="14" name="Text Placeholder 13"/>
          <p:cNvSpPr>
            <a:spLocks noGrp="1"/>
          </p:cNvSpPr>
          <p:nvPr/>
        </p:nvSpPr>
        <p:spPr>
          <a:xfrm>
            <a:off x="628650" y="829648"/>
            <a:ext cx="7886700" cy="26763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Clr>
                <a:srgbClr val="0066A1"/>
              </a:buClr>
              <a:buFont typeface="LucidaGrande" charset="0"/>
              <a:buNone/>
              <a:defRPr sz="1800" b="1" i="1"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altLang="en-US" sz="1700" dirty="0"/>
              <a:t>Main MCU</a:t>
            </a:r>
            <a:endParaRPr lang="en-IN" altLang="en-US" sz="17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5775" y="1417454"/>
            <a:ext cx="4387014" cy="2924676"/>
          </a:xfrm>
          <a:prstGeom prst="rect">
            <a:avLst/>
          </a:prstGeom>
        </p:spPr>
      </p:pic>
      <p:sp>
        <p:nvSpPr>
          <p:cNvPr id="9" name="Rectangle 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pic>
        <p:nvPicPr>
          <p:cNvPr id="6" name="Google Shape;239;p36"/>
          <p:cNvPicPr preferRelativeResize="0"/>
          <p:nvPr/>
        </p:nvPicPr>
        <p:blipFill>
          <a:blip r:embed="rId1"/>
          <a:stretch>
            <a:fillRect/>
          </a:stretch>
        </p:blipFill>
        <p:spPr>
          <a:xfrm>
            <a:off x="2349424" y="2799510"/>
            <a:ext cx="2006623" cy="1755474"/>
          </a:xfrm>
          <a:prstGeom prst="rect">
            <a:avLst/>
          </a:prstGeom>
          <a:noFill/>
          <a:ln>
            <a:noFill/>
          </a:ln>
        </p:spPr>
      </p:pic>
      <p:sp>
        <p:nvSpPr>
          <p:cNvPr id="7" name="Google Shape;240;p36"/>
          <p:cNvSpPr txBox="1">
            <a:spLocks noGrp="1"/>
          </p:cNvSpPr>
          <p:nvPr>
            <p:ph type="body" idx="4294967295"/>
          </p:nvPr>
        </p:nvSpPr>
        <p:spPr>
          <a:xfrm>
            <a:off x="628015" y="1167765"/>
            <a:ext cx="2371090" cy="2753995"/>
          </a:xfrm>
          <a:prstGeom prst="rect">
            <a:avLst/>
          </a:prstGeom>
          <a:noFill/>
          <a:ln>
            <a:noFill/>
          </a:ln>
        </p:spPr>
        <p:txBody>
          <a:bodyPr spcFirstLastPara="1" wrap="square" lIns="68575" tIns="34275" rIns="68575" bIns="34275" anchor="t" anchorCtr="0">
            <a:normAutofit lnSpcReduction="10000"/>
          </a:bodyPr>
          <a:lstStyle/>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MIC &amp; Speaker</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Vibrator</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MPU 6050</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Eye blink sensor</a:t>
            </a:r>
            <a:endParaRPr lang="en-US" sz="1500" dirty="0">
              <a:latin typeface="Arial" panose="020B0604020202020204" pitchFamily="34" charset="0"/>
              <a:cs typeface="Arial" panose="020B0604020202020204" pitchFamily="34" charset="0"/>
              <a:sym typeface="Arial" panose="020B0604020202020204"/>
            </a:endParaRPr>
          </a:p>
          <a:p>
            <a:pPr algn="just">
              <a:lnSpc>
                <a:spcPct val="110000"/>
              </a:lnSpc>
              <a:buFont typeface="Wingdings" panose="05000000000000000000" charset="0"/>
              <a:buChar char="v"/>
            </a:pPr>
            <a:r>
              <a:rPr lang="en-GB" sz="1500" dirty="0">
                <a:latin typeface="Arial" panose="020B0604020202020204" pitchFamily="34" charset="0"/>
                <a:ea typeface="Arial" panose="020B0604020202020204"/>
                <a:cs typeface="Arial" panose="020B0604020202020204" pitchFamily="34" charset="0"/>
                <a:sym typeface="Arial" panose="020B0604020202020204"/>
              </a:rPr>
              <a:t>2MP OV2640 </a:t>
            </a:r>
            <a:r>
              <a:rPr lang="en-GB" sz="1500" dirty="0" smtClean="0">
                <a:latin typeface="Arial" panose="020B0604020202020204" pitchFamily="34" charset="0"/>
                <a:ea typeface="Arial" panose="020B0604020202020204"/>
                <a:cs typeface="Arial" panose="020B0604020202020204" pitchFamily="34" charset="0"/>
                <a:sym typeface="Arial" panose="020B0604020202020204"/>
              </a:rPr>
              <a:t>camera</a:t>
            </a:r>
            <a:endParaRPr lang="en-GB" sz="1500" dirty="0" smtClean="0">
              <a:latin typeface="Arial" panose="020B0604020202020204" pitchFamily="34" charset="0"/>
              <a:ea typeface="Arial" panose="020B0604020202020204"/>
              <a:cs typeface="Arial" panose="020B0604020202020204" pitchFamily="34" charset="0"/>
              <a:sym typeface="Arial" panose="020B0604020202020204"/>
            </a:endParaRPr>
          </a:p>
          <a:p>
            <a:pPr algn="just">
              <a:lnSpc>
                <a:spcPct val="110000"/>
              </a:lnSpc>
              <a:buFont typeface="Wingdings" panose="05000000000000000000" charset="0"/>
              <a:buChar char="v"/>
            </a:pPr>
            <a:r>
              <a:rPr lang="en-GB" sz="1500" dirty="0" smtClean="0">
                <a:latin typeface="Arial" panose="020B0604020202020204" pitchFamily="34" charset="0"/>
                <a:ea typeface="Arial" panose="020B0604020202020204"/>
                <a:cs typeface="Arial" panose="020B0604020202020204" pitchFamily="34" charset="0"/>
                <a:sym typeface="Arial" panose="020B0604020202020204"/>
              </a:rPr>
              <a:t>Mems Mic</a:t>
            </a:r>
            <a:endParaRPr lang="en-GB" sz="1500" dirty="0" smtClean="0">
              <a:latin typeface="Arial" panose="020B0604020202020204" pitchFamily="34" charset="0"/>
              <a:ea typeface="Arial" panose="020B0604020202020204"/>
              <a:cs typeface="Arial" panose="020B0604020202020204" pitchFamily="34" charset="0"/>
              <a:sym typeface="Arial" panose="020B0604020202020204"/>
            </a:endParaRPr>
          </a:p>
          <a:p>
            <a:pPr algn="just">
              <a:lnSpc>
                <a:spcPct val="110000"/>
              </a:lnSpc>
              <a:buFont typeface="Wingdings" panose="05000000000000000000" charset="0"/>
              <a:buChar char="v"/>
            </a:pPr>
            <a:r>
              <a:rPr lang="en-GB" sz="1500" dirty="0" smtClean="0">
                <a:latin typeface="Arial" panose="020B0604020202020204" pitchFamily="34" charset="0"/>
                <a:ea typeface="Arial" panose="020B0604020202020204"/>
                <a:cs typeface="Arial" panose="020B0604020202020204" pitchFamily="34" charset="0"/>
                <a:sym typeface="Arial" panose="020B0604020202020204"/>
              </a:rPr>
              <a:t>TFT Display</a:t>
            </a:r>
            <a:endParaRPr lang="en-GB" sz="1500" dirty="0" smtClean="0">
              <a:latin typeface="Arial" panose="020B0604020202020204" pitchFamily="34" charset="0"/>
              <a:ea typeface="Arial" panose="020B0604020202020204"/>
              <a:cs typeface="Arial" panose="020B0604020202020204" pitchFamily="34" charset="0"/>
              <a:sym typeface="Arial" panose="020B0604020202020204"/>
            </a:endParaRPr>
          </a:p>
          <a:p>
            <a:pPr algn="just">
              <a:lnSpc>
                <a:spcPct val="110000"/>
              </a:lnSpc>
              <a:buFont typeface="Wingdings" panose="05000000000000000000" charset="0"/>
              <a:buChar char="v"/>
            </a:pPr>
            <a:r>
              <a:rPr lang="en-GB" sz="1500" dirty="0" smtClean="0">
                <a:latin typeface="Arial" panose="020B0604020202020204" pitchFamily="34" charset="0"/>
                <a:ea typeface="Arial" panose="020B0604020202020204"/>
                <a:cs typeface="Arial" panose="020B0604020202020204" pitchFamily="34" charset="0"/>
                <a:sym typeface="Arial" panose="020B0604020202020204"/>
              </a:rPr>
              <a:t>SD card slot</a:t>
            </a:r>
            <a:endParaRPr lang="en-US" sz="1500" dirty="0" smtClean="0">
              <a:latin typeface="Arial" panose="020B0604020202020204" pitchFamily="34" charset="0"/>
              <a:cs typeface="Arial" panose="020B0604020202020204" pitchFamily="34" charset="0"/>
              <a:sym typeface="Arial" panose="020B0604020202020204"/>
            </a:endParaRPr>
          </a:p>
        </p:txBody>
      </p:sp>
      <p:pic>
        <p:nvPicPr>
          <p:cNvPr id="11" name="Google Shape;244;p36"/>
          <p:cNvPicPr preferRelativeResize="0"/>
          <p:nvPr/>
        </p:nvPicPr>
        <p:blipFill>
          <a:blip r:embed="rId2"/>
          <a:stretch>
            <a:fillRect/>
          </a:stretch>
        </p:blipFill>
        <p:spPr>
          <a:xfrm>
            <a:off x="4356205" y="2579404"/>
            <a:ext cx="2112438" cy="1976988"/>
          </a:xfrm>
          <a:prstGeom prst="rect">
            <a:avLst/>
          </a:prstGeom>
          <a:noFill/>
          <a:ln>
            <a:noFill/>
          </a:ln>
        </p:spPr>
      </p:pic>
      <p:pic>
        <p:nvPicPr>
          <p:cNvPr id="12" name="Google Shape;245;p36"/>
          <p:cNvPicPr preferRelativeResize="0"/>
          <p:nvPr/>
        </p:nvPicPr>
        <p:blipFill>
          <a:blip r:embed="rId3"/>
          <a:stretch>
            <a:fillRect/>
          </a:stretch>
        </p:blipFill>
        <p:spPr>
          <a:xfrm>
            <a:off x="6174953" y="2737065"/>
            <a:ext cx="2013324" cy="1661904"/>
          </a:xfrm>
          <a:prstGeom prst="rect">
            <a:avLst/>
          </a:prstGeom>
          <a:noFill/>
          <a:ln>
            <a:noFill/>
          </a:ln>
        </p:spPr>
      </p:pic>
      <p:sp>
        <p:nvSpPr>
          <p:cNvPr id="13" name="Google Shape;246;p36"/>
          <p:cNvSpPr txBox="1"/>
          <p:nvPr/>
        </p:nvSpPr>
        <p:spPr>
          <a:xfrm>
            <a:off x="4385945" y="2447925"/>
            <a:ext cx="142684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a:latin typeface="Arial" panose="020B0604020202020204" pitchFamily="34" charset="0"/>
                <a:cs typeface="Arial" panose="020B0604020202020204" pitchFamily="34" charset="0"/>
              </a:rPr>
              <a:t>Eye- blink sensor</a:t>
            </a:r>
            <a:endParaRPr lang="en-GB" sz="1000">
              <a:latin typeface="Arial" panose="020B0604020202020204" pitchFamily="34" charset="0"/>
              <a:cs typeface="Arial" panose="020B0604020202020204" pitchFamily="34" charset="0"/>
            </a:endParaRPr>
          </a:p>
        </p:txBody>
      </p:sp>
      <p:pic>
        <p:nvPicPr>
          <p:cNvPr id="14" name="Google Shape;247;p36"/>
          <p:cNvPicPr preferRelativeResize="0"/>
          <p:nvPr/>
        </p:nvPicPr>
        <p:blipFill>
          <a:blip r:embed="rId4"/>
          <a:stretch>
            <a:fillRect/>
          </a:stretch>
        </p:blipFill>
        <p:spPr>
          <a:xfrm>
            <a:off x="6269990" y="853440"/>
            <a:ext cx="1823720" cy="1594485"/>
          </a:xfrm>
          <a:prstGeom prst="rect">
            <a:avLst/>
          </a:prstGeom>
          <a:noFill/>
          <a:ln>
            <a:noFill/>
          </a:ln>
        </p:spPr>
      </p:pic>
      <p:pic>
        <p:nvPicPr>
          <p:cNvPr id="15" name="Google Shape;248;p36"/>
          <p:cNvPicPr preferRelativeResize="0"/>
          <p:nvPr/>
        </p:nvPicPr>
        <p:blipFill>
          <a:blip r:embed="rId5"/>
          <a:stretch>
            <a:fillRect/>
          </a:stretch>
        </p:blipFill>
        <p:spPr>
          <a:xfrm>
            <a:off x="4241800" y="1433195"/>
            <a:ext cx="1819275" cy="1096645"/>
          </a:xfrm>
          <a:prstGeom prst="rect">
            <a:avLst/>
          </a:prstGeom>
          <a:noFill/>
          <a:ln>
            <a:noFill/>
          </a:ln>
        </p:spPr>
      </p:pic>
      <p:sp>
        <p:nvSpPr>
          <p:cNvPr id="3" name="Text Placeholder 13"/>
          <p:cNvSpPr>
            <a:spLocks noGrp="1"/>
          </p:cNvSpPr>
          <p:nvPr/>
        </p:nvSpPr>
        <p:spPr>
          <a:xfrm>
            <a:off x="628650" y="829648"/>
            <a:ext cx="7886700" cy="26763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Clr>
                <a:srgbClr val="0066A1"/>
              </a:buClr>
              <a:buFont typeface="LucidaGrande" charset="0"/>
              <a:buNone/>
              <a:defRPr sz="1800" b="1" i="1"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altLang="en-US" sz="1700" dirty="0"/>
              <a:t>Sensors</a:t>
            </a:r>
            <a:endParaRPr lang="en-IN" altLang="en-US" sz="1700" dirty="0"/>
          </a:p>
        </p:txBody>
      </p:sp>
      <p:sp>
        <p:nvSpPr>
          <p:cNvPr id="5" name="Google Shape;246;p36"/>
          <p:cNvSpPr txBox="1"/>
          <p:nvPr/>
        </p:nvSpPr>
        <p:spPr>
          <a:xfrm>
            <a:off x="6468745" y="2447925"/>
            <a:ext cx="142684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a:latin typeface="Arial" panose="020B0604020202020204" pitchFamily="34" charset="0"/>
                <a:cs typeface="Arial" panose="020B0604020202020204" pitchFamily="34" charset="0"/>
              </a:rPr>
              <a:t>MPU 6050</a:t>
            </a:r>
            <a:endParaRPr lang="en-GB" sz="1000">
              <a:latin typeface="Arial" panose="020B0604020202020204" pitchFamily="34" charset="0"/>
              <a:cs typeface="Arial" panose="020B0604020202020204" pitchFamily="34" charset="0"/>
            </a:endParaRPr>
          </a:p>
        </p:txBody>
      </p:sp>
      <p:sp>
        <p:nvSpPr>
          <p:cNvPr id="9" name="Google Shape;246;p36"/>
          <p:cNvSpPr txBox="1"/>
          <p:nvPr/>
        </p:nvSpPr>
        <p:spPr>
          <a:xfrm>
            <a:off x="4124325" y="4272280"/>
            <a:ext cx="2350135" cy="335280"/>
          </a:xfrm>
          <a:prstGeom prst="rect">
            <a:avLst/>
          </a:prstGeom>
          <a:noFill/>
          <a:ln>
            <a:noFill/>
          </a:ln>
        </p:spPr>
        <p:txBody>
          <a:bodyPr spcFirstLastPara="1" wrap="square" lIns="91425" tIns="91425" rIns="91425" bIns="91425" anchor="t" anchorCtr="0">
            <a:spAutoFit/>
          </a:bodyPr>
          <a:lstStyle/>
          <a:p>
            <a:pPr lvl="0" algn="ctr" rtl="0">
              <a:lnSpc>
                <a:spcPct val="100000"/>
              </a:lnSpc>
              <a:spcBef>
                <a:spcPts val="0"/>
              </a:spcBef>
              <a:spcAft>
                <a:spcPts val="0"/>
              </a:spcAft>
              <a:buClrTx/>
              <a:buSzTx/>
              <a:buFontTx/>
              <a:buNone/>
            </a:pPr>
            <a:r>
              <a:rPr lang="en-GB" sz="1000">
                <a:latin typeface="Arial" panose="020B0604020202020204" pitchFamily="34" charset="0"/>
                <a:cs typeface="Arial" panose="020B0604020202020204" pitchFamily="34" charset="0"/>
                <a:sym typeface="Arial" panose="020B0604020202020204"/>
              </a:rPr>
              <a:t>OV2640 camera</a:t>
            </a:r>
            <a:endParaRPr lang="en-GB" sz="1000">
              <a:latin typeface="Arial" panose="020B0604020202020204" pitchFamily="34" charset="0"/>
              <a:cs typeface="Arial" panose="020B0604020202020204" pitchFamily="34" charset="0"/>
            </a:endParaRPr>
          </a:p>
        </p:txBody>
      </p:sp>
      <p:sp>
        <p:nvSpPr>
          <p:cNvPr id="16" name="Google Shape;246;p36"/>
          <p:cNvSpPr txBox="1"/>
          <p:nvPr/>
        </p:nvSpPr>
        <p:spPr>
          <a:xfrm>
            <a:off x="6723380" y="4272280"/>
            <a:ext cx="1228090" cy="335280"/>
          </a:xfrm>
          <a:prstGeom prst="rect">
            <a:avLst/>
          </a:prstGeom>
          <a:noFill/>
          <a:ln>
            <a:noFill/>
          </a:ln>
        </p:spPr>
        <p:txBody>
          <a:bodyPr spcFirstLastPara="1" wrap="square" lIns="91425" tIns="91425" rIns="91425" bIns="91425" anchor="t" anchorCtr="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mn-ea"/>
              </a:rPr>
              <a:t>Vibrator</a:t>
            </a:r>
            <a:endParaRPr lang="en-GB" sz="1000">
              <a:latin typeface="Arial" panose="020B0604020202020204" pitchFamily="34" charset="0"/>
              <a:cs typeface="Arial" panose="020B0604020202020204" pitchFamily="34" charset="0"/>
              <a:sym typeface="+mn-ea"/>
            </a:endParaRPr>
          </a:p>
        </p:txBody>
      </p:sp>
      <p:sp>
        <p:nvSpPr>
          <p:cNvPr id="17" name="Google Shape;246;p36"/>
          <p:cNvSpPr txBox="1"/>
          <p:nvPr/>
        </p:nvSpPr>
        <p:spPr>
          <a:xfrm>
            <a:off x="2632710" y="4272280"/>
            <a:ext cx="1426845" cy="335280"/>
          </a:xfrm>
          <a:prstGeom prst="rect">
            <a:avLst/>
          </a:prstGeom>
          <a:noFill/>
          <a:ln>
            <a:noFill/>
          </a:ln>
        </p:spPr>
        <p:txBody>
          <a:bodyPr spcFirstLastPara="1" wrap="square" lIns="91425" tIns="91425" rIns="91425" bIns="91425" anchor="t" anchorCtr="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mn-ea"/>
              </a:rPr>
              <a:t>Speaker</a:t>
            </a:r>
            <a:endParaRPr lang="en-GB" sz="1000">
              <a:latin typeface="Arial" panose="020B0604020202020204" pitchFamily="34" charset="0"/>
              <a:cs typeface="Arial" panose="020B0604020202020204" pitchFamily="34" charset="0"/>
              <a:sym typeface="+mn-ea"/>
            </a:endParaRPr>
          </a:p>
        </p:txBody>
      </p:sp>
      <p:pic>
        <p:nvPicPr>
          <p:cNvPr id="8" name="Picture 7" descr="SEN2574"/>
          <p:cNvPicPr>
            <a:picLocks noChangeAspect="1"/>
          </p:cNvPicPr>
          <p:nvPr/>
        </p:nvPicPr>
        <p:blipFill>
          <a:blip r:embed="rId6"/>
          <a:stretch>
            <a:fillRect/>
          </a:stretch>
        </p:blipFill>
        <p:spPr>
          <a:xfrm>
            <a:off x="2934335" y="1257935"/>
            <a:ext cx="1189990" cy="1189990"/>
          </a:xfrm>
          <a:prstGeom prst="rect">
            <a:avLst/>
          </a:prstGeom>
        </p:spPr>
      </p:pic>
      <p:sp>
        <p:nvSpPr>
          <p:cNvPr id="10" name="Google Shape;246;p36"/>
          <p:cNvSpPr txBox="1"/>
          <p:nvPr/>
        </p:nvSpPr>
        <p:spPr>
          <a:xfrm>
            <a:off x="2959100" y="2447925"/>
            <a:ext cx="142684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IN" altLang="en-GB" sz="1000">
                <a:latin typeface="Arial" panose="020B0604020202020204" pitchFamily="34" charset="0"/>
                <a:cs typeface="Arial" panose="020B0604020202020204" pitchFamily="34" charset="0"/>
              </a:rPr>
              <a:t>MEMS MIC</a:t>
            </a:r>
            <a:endParaRPr lang="en-IN" altLang="en-GB" sz="1000">
              <a:latin typeface="Arial" panose="020B0604020202020204" pitchFamily="34" charset="0"/>
              <a:cs typeface="Arial" panose="020B0604020202020204" pitchFamily="34" charset="0"/>
            </a:endParaRPr>
          </a:p>
        </p:txBody>
      </p:sp>
      <p:sp>
        <p:nvSpPr>
          <p:cNvPr id="19" name="Rectangle 1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 name="Picture 19" descr="kiit-new-logo"/>
          <p:cNvPicPr>
            <a:picLocks noChangeAspect="1"/>
          </p:cNvPicPr>
          <p:nvPr/>
        </p:nvPicPr>
        <p:blipFill>
          <a:blip r:embed="rId7"/>
          <a:srcRect l="36340" r="33987" b="34667"/>
          <a:stretch>
            <a:fillRect/>
          </a:stretch>
        </p:blipFill>
        <p:spPr>
          <a:xfrm>
            <a:off x="7899400" y="397277"/>
            <a:ext cx="738505" cy="47879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ble Placeholder 4"/>
          <p:cNvPicPr>
            <a:picLocks noGrp="1" noChangeAspect="1"/>
          </p:cNvPicPr>
          <p:nvPr>
            <p:ph type="tbl" sz="quarter" idx="14"/>
          </p:nvPr>
        </p:nvPicPr>
        <p:blipFill>
          <a:blip r:embed="rId1"/>
          <a:stretch>
            <a:fillRect/>
          </a:stretch>
        </p:blipFill>
        <p:spPr>
          <a:xfrm>
            <a:off x="1868901" y="1244650"/>
            <a:ext cx="5406197" cy="3500070"/>
          </a:xfrm>
          <a:prstGeom prst="rect">
            <a:avLst/>
          </a:prstGeom>
        </p:spPr>
      </p:pic>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5"/>
          </p:nvPr>
        </p:nvSpPr>
        <p:spPr/>
        <p:txBody>
          <a:bodyPr/>
          <a:lstStyle/>
          <a:p>
            <a:fld id="{3DD97BEB-BAEF-0344-9D5C-EC73E478698A}" type="slidenum">
              <a:rPr lang="en-US" smtClean="0"/>
            </a:fld>
            <a:endParaRPr lang="en-US"/>
          </a:p>
        </p:txBody>
      </p:sp>
      <p:sp>
        <p:nvSpPr>
          <p:cNvPr id="8" name="Text Placeholder 7"/>
          <p:cNvSpPr>
            <a:spLocks noGrp="1"/>
          </p:cNvSpPr>
          <p:nvPr>
            <p:ph type="body" sz="quarter" idx="16"/>
          </p:nvPr>
        </p:nvSpPr>
        <p:spPr/>
        <p:txBody>
          <a:bodyPr/>
          <a:lstStyle/>
          <a:p>
            <a:r>
              <a:rPr lang="en-IN" altLang="en-US" sz="1700" dirty="0"/>
              <a:t>Connection Block Diagram</a:t>
            </a:r>
            <a:endParaRPr lang="en-IN" altLang="en-US" sz="1700" dirty="0"/>
          </a:p>
        </p:txBody>
      </p:sp>
      <p:sp>
        <p:nvSpPr>
          <p:cNvPr id="14" name="Text Placeholder 13"/>
          <p:cNvSpPr>
            <a:spLocks noGrp="1"/>
          </p:cNvSpPr>
          <p:nvPr/>
        </p:nvSpPr>
        <p:spPr>
          <a:xfrm>
            <a:off x="628650" y="829648"/>
            <a:ext cx="7886700" cy="26763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Clr>
                <a:srgbClr val="0066A1"/>
              </a:buClr>
              <a:buFont typeface="LucidaGrande" charset="0"/>
              <a:buNone/>
              <a:defRPr sz="1800" b="1" i="1"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IN" altLang="en-US" sz="1500" dirty="0"/>
          </a:p>
        </p:txBody>
      </p:sp>
      <p:sp>
        <p:nvSpPr>
          <p:cNvPr id="9" name="Rectangle 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9" name="Google Shape;311;p43"/>
          <p:cNvSpPr txBox="1"/>
          <p:nvPr/>
        </p:nvSpPr>
        <p:spPr>
          <a:xfrm>
            <a:off x="628650" y="1082040"/>
            <a:ext cx="3594735" cy="3455670"/>
          </a:xfrm>
          <a:prstGeom prst="rect">
            <a:avLst/>
          </a:prstGeom>
          <a:noFill/>
          <a:ln>
            <a:noFill/>
          </a:ln>
        </p:spPr>
        <p:txBody>
          <a:bodyPr spcFirstLastPara="1" wrap="square" lIns="91425" tIns="91425" rIns="91425" bIns="91425" anchor="t" anchorCtr="0">
            <a:spAutoFit/>
          </a:bodyPr>
          <a:lstStyle/>
          <a:p>
            <a:pPr marL="171450" lvl="0" indent="-171450" algn="just" defTabSz="685800" rtl="0">
              <a:lnSpc>
                <a:spcPct val="110000"/>
              </a:lnSpc>
              <a:spcBef>
                <a:spcPts val="750"/>
              </a:spcBef>
              <a:buClr>
                <a:srgbClr val="0066A1"/>
              </a:buClr>
              <a:buSzTx/>
              <a:buFont typeface="Wingdings" panose="05000000000000000000" charset="0"/>
              <a:buChar char="v"/>
            </a:pPr>
            <a:r>
              <a:rPr lang="en-US" sz="1500" dirty="0" smtClean="0">
                <a:latin typeface="Arial" panose="020B0604020202020204" pitchFamily="34" charset="0"/>
                <a:cs typeface="Arial" panose="020B0604020202020204" pitchFamily="34" charset="0"/>
              </a:rPr>
              <a:t>The images taken are encoded to base-64.</a:t>
            </a:r>
            <a:endParaRPr 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dirty="0" smtClean="0">
                <a:latin typeface="Arial" panose="020B0604020202020204" pitchFamily="34" charset="0"/>
                <a:cs typeface="Arial" panose="020B0604020202020204" pitchFamily="34" charset="0"/>
              </a:rPr>
              <a:t>HTTP request to Cloud ML model with base-64 data.</a:t>
            </a:r>
            <a:endParaRPr 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dirty="0" smtClean="0">
                <a:latin typeface="Arial" panose="020B0604020202020204" pitchFamily="34" charset="0"/>
                <a:cs typeface="Arial" panose="020B0604020202020204" pitchFamily="34" charset="0"/>
              </a:rPr>
              <a:t>JSON response is processed to display data on screen.</a:t>
            </a:r>
            <a:endParaRPr 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dirty="0" smtClean="0">
                <a:latin typeface="Arial" panose="020B0604020202020204" pitchFamily="34" charset="0"/>
                <a:cs typeface="Arial" panose="020B0604020202020204" pitchFamily="34" charset="0"/>
              </a:rPr>
              <a:t>Text to speech is done and fed to speaker.</a:t>
            </a:r>
            <a:endParaRPr 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dirty="0" smtClean="0">
                <a:latin typeface="Arial" panose="020B0604020202020204" pitchFamily="34" charset="0"/>
                <a:cs typeface="Arial" panose="020B0604020202020204" pitchFamily="34" charset="0"/>
              </a:rPr>
              <a:t>Some of the important data is also stored in local database.</a:t>
            </a:r>
            <a:endParaRPr 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endParaRPr lang="en-US" sz="1500" dirty="0" smtClean="0">
              <a:latin typeface="Arial" panose="020B0604020202020204" pitchFamily="34" charset="0"/>
              <a:cs typeface="Arial" panose="020B0604020202020204" pitchFamily="34" charset="0"/>
            </a:endParaRPr>
          </a:p>
        </p:txBody>
      </p:sp>
      <p:sp>
        <p:nvSpPr>
          <p:cNvPr id="11" name="Google Shape;313;p43"/>
          <p:cNvSpPr txBox="1"/>
          <p:nvPr/>
        </p:nvSpPr>
        <p:spPr>
          <a:xfrm>
            <a:off x="4344670" y="4269105"/>
            <a:ext cx="414464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a:latin typeface="Arial" panose="020B0604020202020204" pitchFamily="34" charset="0"/>
                <a:cs typeface="Arial" panose="020B0604020202020204" pitchFamily="34" charset="0"/>
              </a:rPr>
              <a:t>Flowchart of Image &amp; Video Processing</a:t>
            </a:r>
            <a:endParaRPr lang="en-GB" sz="1000">
              <a:latin typeface="Arial" panose="020B0604020202020204" pitchFamily="34" charset="0"/>
              <a:cs typeface="Arial" panose="020B0604020202020204" pitchFamily="34" charset="0"/>
            </a:endParaRPr>
          </a:p>
        </p:txBody>
      </p:sp>
      <p:sp>
        <p:nvSpPr>
          <p:cNvPr id="14" name="Text Placeholder 13"/>
          <p:cNvSpPr>
            <a:spLocks noGrp="1"/>
          </p:cNvSpPr>
          <p:nvPr>
            <p:ph type="body" sz="quarter" idx="15"/>
          </p:nvPr>
        </p:nvSpPr>
        <p:spPr/>
        <p:txBody>
          <a:bodyPr>
            <a:noAutofit/>
          </a:bodyPr>
          <a:lstStyle/>
          <a:p>
            <a:r>
              <a:rPr lang="en-IN" altLang="en-US" sz="1700" dirty="0"/>
              <a:t>Image &amp; Video Processing</a:t>
            </a:r>
            <a:endParaRPr lang="en-IN" altLang="en-US" sz="1700" dirty="0"/>
          </a:p>
        </p:txBody>
      </p:sp>
      <p:sp>
        <p:nvSpPr>
          <p:cNvPr id="10" name="Rectangle 9"/>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2" name="Picture 11"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6" name="Google Shape;308;p43"/>
          <p:cNvPicPr preferRelativeResize="0"/>
          <p:nvPr/>
        </p:nvPicPr>
        <p:blipFill rotWithShape="1">
          <a:blip r:embed="rId2"/>
          <a:srcRect b="9231"/>
          <a:stretch>
            <a:fillRect/>
          </a:stretch>
        </p:blipFill>
        <p:spPr>
          <a:xfrm>
            <a:off x="4321810" y="612140"/>
            <a:ext cx="4167505" cy="3780155"/>
          </a:xfrm>
          <a:prstGeom prst="rect">
            <a:avLst/>
          </a:prstGeom>
          <a:noFill/>
          <a:ln>
            <a:no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11716"/>
          <a:stretch>
            <a:fillRect/>
          </a:stretch>
        </p:blipFill>
        <p:spPr>
          <a:xfrm>
            <a:off x="7809396" y="226184"/>
            <a:ext cx="1082883" cy="7247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7" name="Google Shape;319;p44"/>
          <p:cNvSpPr txBox="1">
            <a:spLocks noGrp="1"/>
          </p:cNvSpPr>
          <p:nvPr>
            <p:ph type="body" idx="4294967295"/>
          </p:nvPr>
        </p:nvSpPr>
        <p:spPr>
          <a:xfrm>
            <a:off x="629285" y="1509791"/>
            <a:ext cx="4047490" cy="2948543"/>
          </a:xfrm>
          <a:prstGeom prst="rect">
            <a:avLst/>
          </a:prstGeom>
        </p:spPr>
        <p:txBody>
          <a:bodyPr spcFirstLastPara="1" wrap="square" lIns="68575" tIns="34275" rIns="68575" bIns="34275" anchor="t" anchorCtr="0">
            <a:normAutofit/>
          </a:bodyPr>
          <a:lstStyle/>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Conversion of detected object to speech.</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Helpful feature for visually impaired person.</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When any object is detected, the ‘.wav’ file of that particular object from the SD card is fed to the speaker .</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endParaRPr lang="en-US" sz="1500" dirty="0" smtClean="0">
              <a:latin typeface="Arial" panose="020B0604020202020204" pitchFamily="34" charset="0"/>
              <a:cs typeface="Arial" panose="020B0604020202020204" pitchFamily="34" charset="0"/>
            </a:endParaRPr>
          </a:p>
        </p:txBody>
      </p:sp>
      <p:pic>
        <p:nvPicPr>
          <p:cNvPr id="9" name="Google Shape;321;p44"/>
          <p:cNvPicPr preferRelativeResize="0"/>
          <p:nvPr/>
        </p:nvPicPr>
        <p:blipFill>
          <a:blip r:embed="rId1"/>
          <a:stretch>
            <a:fillRect/>
          </a:stretch>
        </p:blipFill>
        <p:spPr>
          <a:xfrm>
            <a:off x="4709160" y="1292225"/>
            <a:ext cx="3806190" cy="2858135"/>
          </a:xfrm>
          <a:prstGeom prst="rect">
            <a:avLst/>
          </a:prstGeom>
          <a:noFill/>
          <a:ln>
            <a:noFill/>
          </a:ln>
        </p:spPr>
      </p:pic>
      <p:sp>
        <p:nvSpPr>
          <p:cNvPr id="11" name="Google Shape;323;p44"/>
          <p:cNvSpPr txBox="1"/>
          <p:nvPr/>
        </p:nvSpPr>
        <p:spPr>
          <a:xfrm>
            <a:off x="4735195" y="4202430"/>
            <a:ext cx="3779520"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a:latin typeface="Arial" panose="020B0604020202020204" pitchFamily="34" charset="0"/>
                <a:cs typeface="Arial" panose="020B0604020202020204" pitchFamily="34" charset="0"/>
              </a:rPr>
              <a:t>Text to speech conversion</a:t>
            </a:r>
            <a:endParaRPr lang="en-GB" sz="1000">
              <a:latin typeface="Arial" panose="020B0604020202020204" pitchFamily="34" charset="0"/>
              <a:cs typeface="Arial" panose="020B0604020202020204" pitchFamily="34" charset="0"/>
            </a:endParaRPr>
          </a:p>
        </p:txBody>
      </p:sp>
      <p:sp>
        <p:nvSpPr>
          <p:cNvPr id="14" name="Text Placeholder 13"/>
          <p:cNvSpPr>
            <a:spLocks noGrp="1"/>
          </p:cNvSpPr>
          <p:nvPr/>
        </p:nvSpPr>
        <p:spPr>
          <a:xfrm>
            <a:off x="628650" y="829648"/>
            <a:ext cx="7886700" cy="26763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Clr>
                <a:srgbClr val="0066A1"/>
              </a:buClr>
              <a:buFont typeface="LucidaGrande" charset="0"/>
              <a:buNone/>
              <a:defRPr sz="1800" b="1" i="1"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700" dirty="0" smtClean="0">
                <a:sym typeface="+mn-ea"/>
              </a:rPr>
              <a:t>Offline Text to Speech </a:t>
            </a:r>
            <a:endParaRPr lang="en-IN" altLang="en-US" sz="1700" dirty="0"/>
          </a:p>
        </p:txBody>
      </p:sp>
      <p:sp>
        <p:nvSpPr>
          <p:cNvPr id="10" name="Rectangle 9"/>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2" name="Picture 11"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a:p>
        </p:txBody>
      </p:sp>
      <p:sp>
        <p:nvSpPr>
          <p:cNvPr id="3" name="Text Placeholder 2"/>
          <p:cNvSpPr>
            <a:spLocks noGrp="1"/>
          </p:cNvSpPr>
          <p:nvPr>
            <p:ph type="body" sz="quarter" idx="13"/>
          </p:nvPr>
        </p:nvSpPr>
        <p:spPr>
          <a:xfrm>
            <a:off x="628650" y="1181894"/>
            <a:ext cx="7886700" cy="2957513"/>
          </a:xfrm>
        </p:spPr>
        <p:txBody>
          <a:bodyPr>
            <a:normAutofit/>
          </a:bodyPr>
          <a:lstStyle/>
          <a:p>
            <a:pPr marL="0" indent="0" algn="just">
              <a:lnSpc>
                <a:spcPct val="110000"/>
              </a:lnSpc>
              <a:buSzTx/>
              <a:buFont typeface="Wingdings" panose="05000000000000000000" charset="0"/>
              <a:buNone/>
            </a:pPr>
            <a:r>
              <a:rPr lang="en-US" sz="1500" dirty="0" smtClean="0">
                <a:latin typeface="Arial" panose="020B0604020202020204" pitchFamily="34" charset="0"/>
                <a:cs typeface="Arial" panose="020B0604020202020204" pitchFamily="34" charset="0"/>
              </a:rPr>
              <a:t>The image data and results are transferred between the mobile application and the smart-glass using FTP protocol.</a:t>
            </a:r>
            <a:endParaRPr lang="en-US" sz="1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a:t>File Transfer Using FTP</a:t>
            </a:r>
            <a:endParaRPr lang="en-IN" sz="1700" dirty="0"/>
          </a:p>
        </p:txBody>
      </p:sp>
      <p:grpSp>
        <p:nvGrpSpPr>
          <p:cNvPr id="32" name="Group 32"/>
          <p:cNvGrpSpPr/>
          <p:nvPr/>
        </p:nvGrpSpPr>
        <p:grpSpPr>
          <a:xfrm>
            <a:off x="2218690" y="1752600"/>
            <a:ext cx="4682490" cy="3175287"/>
            <a:chOff x="7482" y="35170"/>
            <a:chExt cx="4283" cy="2209"/>
          </a:xfrm>
        </p:grpSpPr>
        <p:sp>
          <p:nvSpPr>
            <p:cNvPr id="18" name="Text Box 18"/>
            <p:cNvSpPr txBox="1"/>
            <p:nvPr/>
          </p:nvSpPr>
          <p:spPr>
            <a:xfrm>
              <a:off x="7482" y="37073"/>
              <a:ext cx="4283" cy="306"/>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lvl="0" algn="ctr" defTabSz="914400">
                <a:spcBef>
                  <a:spcPts val="0"/>
                </a:spcBef>
                <a:spcAft>
                  <a:spcPts val="0"/>
                </a:spcAft>
                <a:buClrTx/>
                <a:buSzTx/>
                <a:buFontTx/>
              </a:pPr>
              <a:r>
                <a:rPr lang="en-GB" sz="1400" dirty="0">
                  <a:solidFill>
                    <a:schemeClr val="tx1"/>
                  </a:solidFill>
                  <a:latin typeface="Arial" panose="020B0604020202020204" pitchFamily="34" charset="0"/>
                  <a:cs typeface="Arial" panose="020B0604020202020204" pitchFamily="34" charset="0"/>
                  <a:sym typeface="Times New Roman" panose="02020603050405020304"/>
                </a:rPr>
                <a:t>File transfer between smart-glass and mobile using FTP</a:t>
              </a:r>
              <a:endParaRPr lang="en-GB" sz="1400" dirty="0">
                <a:solidFill>
                  <a:schemeClr val="tx1"/>
                </a:solidFill>
                <a:latin typeface="Arial" panose="020B0604020202020204" pitchFamily="34" charset="0"/>
                <a:cs typeface="Arial" panose="020B0604020202020204" pitchFamily="34" charset="0"/>
                <a:sym typeface="Times New Roman" panose="02020603050405020304"/>
              </a:endParaRPr>
            </a:p>
          </p:txBody>
        </p:sp>
        <p:pic>
          <p:nvPicPr>
            <p:cNvPr id="6" name="Picture 4" descr="IEEE"/>
            <p:cNvPicPr>
              <a:picLocks noChangeAspect="1"/>
            </p:cNvPicPr>
            <p:nvPr/>
          </p:nvPicPr>
          <p:blipFill>
            <a:blip r:embed="rId1"/>
            <a:srcRect l="59646" t="2577" r="823" b="47128"/>
            <a:stretch>
              <a:fillRect/>
            </a:stretch>
          </p:blipFill>
          <p:spPr>
            <a:xfrm>
              <a:off x="7504" y="35170"/>
              <a:ext cx="4261" cy="1896"/>
            </a:xfrm>
            <a:prstGeom prst="rect">
              <a:avLst/>
            </a:prstGeom>
            <a:ln>
              <a:noFill/>
            </a:ln>
          </p:spPr>
        </p:pic>
      </p:grpSp>
      <p:sp>
        <p:nvSpPr>
          <p:cNvPr id="10" name="Rectangle 9"/>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1" name="Picture 10"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Model...</a:t>
            </a:r>
            <a:endParaRPr lang="en-IN" dirty="0"/>
          </a:p>
        </p:txBody>
      </p:sp>
      <p:sp>
        <p:nvSpPr>
          <p:cNvPr id="3" name="Text Placeholder 2"/>
          <p:cNvSpPr>
            <a:spLocks noGrp="1"/>
          </p:cNvSpPr>
          <p:nvPr>
            <p:ph type="body" sz="quarter" idx="13"/>
          </p:nvPr>
        </p:nvSpPr>
        <p:spPr>
          <a:xfrm>
            <a:off x="628650" y="1369060"/>
            <a:ext cx="3765550" cy="2475230"/>
          </a:xfrm>
        </p:spPr>
        <p:txBody>
          <a:bodyPr>
            <a:normAutofit/>
          </a:bodyPr>
          <a:lstStyle/>
          <a:p>
            <a:pPr lvl="0" algn="just">
              <a:lnSpc>
                <a:spcPct val="110000"/>
              </a:lnSpc>
              <a:buSzTx/>
              <a:buFont typeface="Wingdings" panose="05000000000000000000" charset="0"/>
              <a:buChar char="v"/>
            </a:pPr>
            <a:r>
              <a:rPr lang="en-US" sz="1500" b="1" dirty="0" smtClean="0">
                <a:solidFill>
                  <a:srgbClr val="002060"/>
                </a:solidFill>
                <a:latin typeface="Arial" panose="020B0604020202020204" pitchFamily="34" charset="0"/>
                <a:cs typeface="Arial" panose="020B0604020202020204" pitchFamily="34" charset="0"/>
              </a:rPr>
              <a:t>Calling and Listening Music: </a:t>
            </a:r>
            <a:r>
              <a:rPr lang="en-US" sz="1500" dirty="0" smtClean="0">
                <a:solidFill>
                  <a:schemeClr val="tx1"/>
                </a:solidFill>
                <a:latin typeface="Arial" panose="020B0604020202020204" pitchFamily="34" charset="0"/>
                <a:cs typeface="Arial" panose="020B0604020202020204" pitchFamily="34" charset="0"/>
              </a:rPr>
              <a:t>Users can use this smart-glass as a Bluetooth music device. With the help of an in-built microphone and speaker, one can make phone calls, listen to music, etc. The device uses Bluetooth A2DP for sending and receiving voice signals.</a:t>
            </a:r>
            <a:endParaRPr lang="en-US" sz="1500" dirty="0" smtClean="0">
              <a:solidFill>
                <a:schemeClr val="tx1"/>
              </a:solidFill>
              <a:latin typeface="Arial" panose="020B0604020202020204" pitchFamily="34" charset="0"/>
              <a:cs typeface="Arial" panose="020B0604020202020204" pitchFamily="34" charset="0"/>
            </a:endParaRPr>
          </a:p>
          <a:p>
            <a:pPr lvl="0" algn="just">
              <a:lnSpc>
                <a:spcPct val="110000"/>
              </a:lnSpc>
              <a:buSzTx/>
              <a:buFont typeface="Wingdings" panose="05000000000000000000" charset="0"/>
              <a:buChar char="v"/>
            </a:pPr>
            <a:endParaRPr lang="en-US" sz="15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5"/>
          </p:nvPr>
        </p:nvSpPr>
        <p:spPr/>
        <p:txBody>
          <a:bodyPr/>
          <a:lstStyle/>
          <a:p>
            <a:fld id="{3DD97BEB-BAEF-0344-9D5C-EC73E478698A}" type="slidenum">
              <a:rPr lang="en-US" smtClean="0"/>
            </a:fld>
            <a:endParaRPr lang="en-US"/>
          </a:p>
        </p:txBody>
      </p:sp>
      <p:sp>
        <p:nvSpPr>
          <p:cNvPr id="5" name="Text Placeholder 4"/>
          <p:cNvSpPr>
            <a:spLocks noGrp="1"/>
          </p:cNvSpPr>
          <p:nvPr/>
        </p:nvSpPr>
        <p:spPr>
          <a:xfrm>
            <a:off x="628650" y="829648"/>
            <a:ext cx="7886700" cy="267632"/>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Clr>
                <a:srgbClr val="0066A1"/>
              </a:buClr>
              <a:buFont typeface="LucidaGrande" charset="0"/>
              <a:buNone/>
              <a:defRPr sz="1800" b="1" i="1"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1700" dirty="0"/>
              <a:t>Other features</a:t>
            </a:r>
            <a:endParaRPr lang="en-IN" sz="1700" dirty="0"/>
          </a:p>
        </p:txBody>
      </p:sp>
      <p:pic>
        <p:nvPicPr>
          <p:cNvPr id="331" name="Google Shape;331;p45"/>
          <p:cNvPicPr preferRelativeResize="0">
            <a:picLocks noGrp="1" noChangeAspect="1"/>
          </p:cNvPicPr>
          <p:nvPr>
            <p:ph type="tbl" sz="quarter" idx="14"/>
          </p:nvPr>
        </p:nvPicPr>
        <p:blipFill>
          <a:blip r:embed="rId1"/>
          <a:stretch>
            <a:fillRect/>
          </a:stretch>
        </p:blipFill>
        <p:spPr>
          <a:xfrm>
            <a:off x="4553267" y="963464"/>
            <a:ext cx="3981450" cy="2500630"/>
          </a:xfrm>
          <a:prstGeom prst="rect">
            <a:avLst/>
          </a:prstGeom>
          <a:noFill/>
          <a:ln>
            <a:noFill/>
          </a:ln>
        </p:spPr>
      </p:pic>
      <p:sp>
        <p:nvSpPr>
          <p:cNvPr id="7" name="Text Placeholder 2"/>
          <p:cNvSpPr>
            <a:spLocks noGrp="1"/>
          </p:cNvSpPr>
          <p:nvPr/>
        </p:nvSpPr>
        <p:spPr>
          <a:xfrm>
            <a:off x="569912" y="3407410"/>
            <a:ext cx="8004175" cy="136699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just">
              <a:lnSpc>
                <a:spcPct val="110000"/>
              </a:lnSpc>
              <a:buSzTx/>
              <a:buFont typeface="Wingdings" panose="05000000000000000000" charset="0"/>
              <a:buChar char="v"/>
            </a:pPr>
            <a:r>
              <a:rPr lang="en-US" sz="1500" b="1" dirty="0" smtClean="0">
                <a:solidFill>
                  <a:srgbClr val="002060"/>
                </a:solidFill>
                <a:latin typeface="Arial" panose="020B0604020202020204" pitchFamily="34" charset="0"/>
                <a:cs typeface="Arial" panose="020B0604020202020204" pitchFamily="34" charset="0"/>
              </a:rPr>
              <a:t>Google Assistant Support: </a:t>
            </a:r>
            <a:r>
              <a:rPr lang="en-US" sz="1500" dirty="0" smtClean="0">
                <a:solidFill>
                  <a:schemeClr val="tx1"/>
                </a:solidFill>
                <a:latin typeface="Arial" panose="020B0604020202020204" pitchFamily="34" charset="0"/>
                <a:cs typeface="Arial" panose="020B0604020202020204" pitchFamily="34" charset="0"/>
              </a:rPr>
              <a:t>Nowadays virtual assistants are very useful tools for productivity. Google Assistant has proved to be one of the best virtual assistants. The proposed smart glass is also going to have the assistant feature, users can use it anytime when connected to the phone via Bluetooth. </a:t>
            </a:r>
            <a:endParaRPr lang="en-US" sz="1500" dirty="0" smtClean="0">
              <a:solidFill>
                <a:schemeClr val="tx1"/>
              </a:solidFill>
              <a:latin typeface="Arial" panose="020B0604020202020204" pitchFamily="34" charset="0"/>
              <a:cs typeface="Arial" panose="020B0604020202020204" pitchFamily="34" charset="0"/>
            </a:endParaRPr>
          </a:p>
        </p:txBody>
      </p:sp>
      <p:sp>
        <p:nvSpPr>
          <p:cNvPr id="9" name="Rectangle 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11530"/>
          <a:stretch>
            <a:fillRect/>
          </a:stretch>
        </p:blipFill>
        <p:spPr>
          <a:xfrm>
            <a:off x="7809396" y="226184"/>
            <a:ext cx="1082883" cy="7263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Proposed Model...</a:t>
            </a:r>
            <a:endParaRPr lang="en-IN"/>
          </a:p>
        </p:txBody>
      </p:sp>
      <p:sp>
        <p:nvSpPr>
          <p:cNvPr id="3" name="Text Placeholder 2"/>
          <p:cNvSpPr>
            <a:spLocks noGrp="1"/>
          </p:cNvSpPr>
          <p:nvPr>
            <p:ph type="body" sz="quarter" idx="13"/>
          </p:nvPr>
        </p:nvSpPr>
        <p:spPr>
          <a:xfrm>
            <a:off x="629285" y="1263060"/>
            <a:ext cx="7886065" cy="2957830"/>
          </a:xfrm>
        </p:spPr>
        <p:txBody>
          <a:bodyPr>
            <a:normAutofit lnSpcReduction="10000"/>
          </a:bodyPr>
          <a:lstStyle/>
          <a:p>
            <a:pPr lvl="0" algn="just">
              <a:lnSpc>
                <a:spcPct val="110000"/>
              </a:lnSpc>
              <a:buSzTx/>
              <a:buFont typeface="Wingdings" panose="05000000000000000000" charset="0"/>
              <a:buChar char="v"/>
            </a:pPr>
            <a:r>
              <a:rPr lang="en-US" sz="1500" b="1" dirty="0" smtClean="0">
                <a:solidFill>
                  <a:srgbClr val="002060"/>
                </a:solidFill>
                <a:latin typeface="Arial" panose="020B0604020202020204" pitchFamily="34" charset="0"/>
                <a:cs typeface="Arial" panose="020B0604020202020204" pitchFamily="34" charset="0"/>
                <a:sym typeface="+mn-ea"/>
              </a:rPr>
              <a:t>Eye-blink Detection: </a:t>
            </a:r>
            <a:r>
              <a:rPr lang="en-US" sz="1500" dirty="0" smtClean="0">
                <a:latin typeface="Arial" panose="020B0604020202020204" pitchFamily="34" charset="0"/>
                <a:cs typeface="Arial" panose="020B0604020202020204" pitchFamily="34" charset="0"/>
                <a:sym typeface="+mn-ea"/>
              </a:rPr>
              <a:t>The eye-blink detection sensor is one type of infra-red sensor. Using this sensor the micro-controller is able to detect if the eye of the user is closed or open. It may be a great help to the user while driving. If the user feels sleepy, the sensor detects it. </a:t>
            </a:r>
            <a:endParaRPr lang="en-US" sz="1500" b="1" dirty="0" smtClean="0">
              <a:solidFill>
                <a:srgbClr val="002060"/>
              </a:solidFill>
              <a:latin typeface="Arial" panose="020B0604020202020204" pitchFamily="34" charset="0"/>
              <a:cs typeface="Arial" panose="020B0604020202020204" pitchFamily="34" charset="0"/>
            </a:endParaRPr>
          </a:p>
          <a:p>
            <a:pPr lvl="0" algn="just">
              <a:lnSpc>
                <a:spcPct val="110000"/>
              </a:lnSpc>
              <a:buSzTx/>
              <a:buFont typeface="Wingdings" panose="05000000000000000000" charset="0"/>
              <a:buChar char="v"/>
            </a:pPr>
            <a:r>
              <a:rPr lang="en-US" sz="1500" b="1" dirty="0" smtClean="0">
                <a:solidFill>
                  <a:srgbClr val="002060"/>
                </a:solidFill>
                <a:latin typeface="Arial" panose="020B0604020202020204" pitchFamily="34" charset="0"/>
                <a:cs typeface="Arial" panose="020B0604020202020204" pitchFamily="34" charset="0"/>
              </a:rPr>
              <a:t>Gesture Controlling: </a:t>
            </a:r>
            <a:r>
              <a:rPr lang="en-US" sz="1500" dirty="0" smtClean="0">
                <a:solidFill>
                  <a:schemeClr val="tx1"/>
                </a:solidFill>
                <a:latin typeface="Arial" panose="020B0604020202020204" pitchFamily="34" charset="0"/>
                <a:cs typeface="Arial" panose="020B0604020202020204" pitchFamily="34" charset="0"/>
              </a:rPr>
              <a:t>For seamless interfacing of the smart-glass the gestures like nodding the head up and down, are going to be an additional feature for the user to operate the smart-glass. These functionalities are implemented by the MPU6050 accelerometer sensor</a:t>
            </a:r>
            <a:endParaRPr lang="en-US" sz="1500" dirty="0" smtClean="0">
              <a:solidFill>
                <a:schemeClr val="tx1"/>
              </a:solidFill>
              <a:latin typeface="Arial" panose="020B0604020202020204" pitchFamily="34" charset="0"/>
              <a:cs typeface="Arial" panose="020B0604020202020204" pitchFamily="34" charset="0"/>
            </a:endParaRPr>
          </a:p>
          <a:p>
            <a:pPr lvl="0" algn="just">
              <a:lnSpc>
                <a:spcPct val="110000"/>
              </a:lnSpc>
              <a:buSzTx/>
              <a:buFont typeface="Wingdings" panose="05000000000000000000" charset="0"/>
              <a:buChar char="v"/>
            </a:pPr>
            <a:r>
              <a:rPr lang="en-US" sz="1500" b="1" dirty="0" smtClean="0">
                <a:solidFill>
                  <a:srgbClr val="002060"/>
                </a:solidFill>
                <a:latin typeface="Arial" panose="020B0604020202020204" pitchFamily="34" charset="0"/>
                <a:cs typeface="Arial" panose="020B0604020202020204" pitchFamily="34" charset="0"/>
              </a:rPr>
              <a:t>Movement Tracking: </a:t>
            </a:r>
            <a:r>
              <a:rPr lang="en-US" sz="1500" dirty="0" smtClean="0">
                <a:solidFill>
                  <a:schemeClr val="tx1"/>
                </a:solidFill>
                <a:latin typeface="Arial" panose="020B0604020202020204" pitchFamily="34" charset="0"/>
                <a:cs typeface="Arial" panose="020B0604020202020204" pitchFamily="34" charset="0"/>
              </a:rPr>
              <a:t>The user’s physical activity and energy loss are calculated by using MPU6050 gyroscope accelerometer sensor data, with the help of this data the number of steps taken while walking or running are calculated. </a:t>
            </a:r>
            <a:endParaRPr lang="en-US" sz="15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a:t>Other features</a:t>
            </a:r>
            <a:endParaRPr lang="en-IN" sz="1700" dirty="0"/>
          </a:p>
        </p:txBody>
      </p:sp>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9" name="Google Shape;311;p43"/>
          <p:cNvSpPr txBox="1"/>
          <p:nvPr/>
        </p:nvSpPr>
        <p:spPr>
          <a:xfrm>
            <a:off x="628650" y="1082040"/>
            <a:ext cx="7886065" cy="2510790"/>
          </a:xfrm>
          <a:prstGeom prst="rect">
            <a:avLst/>
          </a:prstGeom>
          <a:noFill/>
          <a:ln>
            <a:noFill/>
          </a:ln>
        </p:spPr>
        <p:txBody>
          <a:bodyPr spcFirstLastPara="1" wrap="square" lIns="91425" tIns="91425" rIns="91425" bIns="91425" anchor="t" anchorCtr="0">
            <a:spAutoFit/>
          </a:bodyPr>
          <a:lstStyle/>
          <a:p>
            <a:pPr marL="285750" indent="-285750" algn="just" defTabSz="685800">
              <a:lnSpc>
                <a:spcPct val="110000"/>
              </a:lnSpc>
              <a:spcBef>
                <a:spcPts val="750"/>
              </a:spcBef>
              <a:buClr>
                <a:srgbClr val="0066A1"/>
              </a:buClr>
              <a:buFont typeface="Wingdings" panose="05000000000000000000" charset="0"/>
              <a:buChar char="v"/>
            </a:pPr>
            <a:r>
              <a:rPr lang="en-US" sz="1400" b="1" dirty="0" smtClean="0">
                <a:solidFill>
                  <a:schemeClr val="tx1"/>
                </a:solidFill>
                <a:latin typeface="Arial" panose="020B0604020202020204" pitchFamily="34" charset="0"/>
                <a:cs typeface="Arial" panose="020B0604020202020204" pitchFamily="34" charset="0"/>
              </a:rPr>
              <a:t>Object detection</a:t>
            </a:r>
            <a:r>
              <a:rPr lang="en-US" sz="1400" dirty="0" smtClean="0">
                <a:solidFill>
                  <a:schemeClr val="tx1"/>
                </a:solidFill>
                <a:latin typeface="Arial" panose="020B0604020202020204" pitchFamily="34" charset="0"/>
                <a:cs typeface="Arial" panose="020B0604020202020204" pitchFamily="34" charset="0"/>
              </a:rPr>
              <a:t> is a computer technology related to computer vision and image processing that deals with detecting instances of semantic objects of a certain class (such as humans, buildings, or cars) in digital images and videos.</a:t>
            </a:r>
            <a:endParaRPr lang="en-US" sz="1400" dirty="0" smtClean="0">
              <a:solidFill>
                <a:schemeClr val="tx1"/>
              </a:solidFill>
              <a:latin typeface="Arial" panose="020B0604020202020204" pitchFamily="34" charset="0"/>
              <a:cs typeface="Arial" panose="020B0604020202020204" pitchFamily="34" charset="0"/>
            </a:endParaRPr>
          </a:p>
          <a:p>
            <a:pPr marL="285750" indent="-285750" algn="just" defTabSz="685800">
              <a:lnSpc>
                <a:spcPct val="110000"/>
              </a:lnSpc>
              <a:spcBef>
                <a:spcPts val="750"/>
              </a:spcBef>
              <a:buClr>
                <a:srgbClr val="0066A1"/>
              </a:buClr>
              <a:buFont typeface="Wingdings" panose="05000000000000000000" charset="0"/>
              <a:buChar char="v"/>
            </a:pPr>
            <a:r>
              <a:rPr lang="en-US" sz="1400" dirty="0" smtClean="0">
                <a:latin typeface="Arial" panose="020B0604020202020204"/>
                <a:ea typeface="Arial" panose="020B0604020202020204"/>
                <a:cs typeface="Arial" panose="020B0604020202020204"/>
                <a:sym typeface="Arial" panose="020B0604020202020204"/>
              </a:rPr>
              <a:t>TensorFlow </a:t>
            </a:r>
            <a:r>
              <a:rPr lang="en-US" sz="1400" dirty="0">
                <a:latin typeface="Arial" panose="020B0604020202020204"/>
                <a:ea typeface="Arial" panose="020B0604020202020204"/>
                <a:cs typeface="Arial" panose="020B0604020202020204"/>
                <a:sym typeface="Arial" panose="020B0604020202020204"/>
              </a:rPr>
              <a:t>object detection API is the framework required to create a deep learning </a:t>
            </a:r>
            <a:r>
              <a:rPr lang="en-US" sz="1400" dirty="0" smtClean="0">
                <a:latin typeface="Arial" panose="020B0604020202020204"/>
                <a:ea typeface="Arial" panose="020B0604020202020204"/>
                <a:cs typeface="Arial" panose="020B0604020202020204"/>
                <a:sym typeface="Arial" panose="020B0604020202020204"/>
              </a:rPr>
              <a:t>Network that </a:t>
            </a:r>
            <a:r>
              <a:rPr lang="en-US" sz="1400" dirty="0">
                <a:latin typeface="Arial" panose="020B0604020202020204"/>
                <a:ea typeface="Arial" panose="020B0604020202020204"/>
                <a:cs typeface="Arial" panose="020B0604020202020204"/>
                <a:sym typeface="Arial" panose="020B0604020202020204"/>
              </a:rPr>
              <a:t>solves everyday object detection problems</a:t>
            </a:r>
            <a:endParaRPr lang="en-US" sz="1400" b="1" dirty="0">
              <a:latin typeface="Arial" panose="020B0604020202020204"/>
              <a:ea typeface="Arial" panose="020B0604020202020204"/>
              <a:cs typeface="Arial" panose="020B0604020202020204"/>
              <a:sym typeface="Arial" panose="020B0604020202020204"/>
            </a:endParaRPr>
          </a:p>
          <a:p>
            <a:pPr marL="171450" lvl="0" indent="-171450" algn="just" defTabSz="685800" rtl="0">
              <a:lnSpc>
                <a:spcPct val="110000"/>
              </a:lnSpc>
              <a:spcBef>
                <a:spcPts val="750"/>
              </a:spcBef>
              <a:buClr>
                <a:srgbClr val="0066A1"/>
              </a:buClr>
              <a:buSzTx/>
              <a:buFont typeface="Wingdings" panose="05000000000000000000" charset="0"/>
              <a:buChar char="v"/>
            </a:pPr>
            <a:endParaRPr lang="en-IN" alt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endParaRPr lang="en-IN" altLang="en-US" sz="1500" dirty="0" smtClean="0">
              <a:latin typeface="Arial" panose="020B0604020202020204" pitchFamily="34" charset="0"/>
              <a:cs typeface="Arial" panose="020B0604020202020204" pitchFamily="34" charset="0"/>
            </a:endParaRPr>
          </a:p>
          <a:p>
            <a:pPr lvl="0" algn="just" defTabSz="685800" rtl="0">
              <a:lnSpc>
                <a:spcPct val="110000"/>
              </a:lnSpc>
              <a:spcBef>
                <a:spcPts val="750"/>
              </a:spcBef>
              <a:buClr>
                <a:srgbClr val="0066A1"/>
              </a:buClr>
              <a:buSzTx/>
            </a:pPr>
            <a:endParaRPr lang="en-IN" altLang="en-US" sz="1500" dirty="0" smtClean="0">
              <a:latin typeface="Arial" panose="020B0604020202020204" pitchFamily="34" charset="0"/>
              <a:cs typeface="Arial" panose="020B0604020202020204" pitchFamily="34" charset="0"/>
            </a:endParaRPr>
          </a:p>
        </p:txBody>
      </p:sp>
      <p:sp>
        <p:nvSpPr>
          <p:cNvPr id="11" name="Google Shape;313;p43"/>
          <p:cNvSpPr txBox="1"/>
          <p:nvPr/>
        </p:nvSpPr>
        <p:spPr>
          <a:xfrm>
            <a:off x="3571875" y="4486910"/>
            <a:ext cx="4144645" cy="522164"/>
          </a:xfrm>
          <a:prstGeom prst="rect">
            <a:avLst/>
          </a:prstGeom>
          <a:noFill/>
          <a:ln>
            <a:noFill/>
          </a:ln>
        </p:spPr>
        <p:txBody>
          <a:bodyPr spcFirstLastPara="1" wrap="square" lIns="91425" tIns="91425" rIns="91425" bIns="91425" anchor="t" anchorCtr="0">
            <a:spAutoFit/>
          </a:bodyPr>
          <a:lstStyle/>
          <a:p>
            <a:pPr>
              <a:lnSpc>
                <a:spcPct val="115000"/>
              </a:lnSpc>
              <a:spcBef>
                <a:spcPts val="700"/>
              </a:spcBef>
              <a:buClr>
                <a:schemeClr val="dk1"/>
              </a:buClr>
              <a:buSzPts val="1100"/>
            </a:pPr>
            <a:r>
              <a:rPr lang="en-US" sz="1400" dirty="0">
                <a:latin typeface="Arial" panose="020B0604020202020204" pitchFamily="34" charset="0"/>
                <a:cs typeface="Arial" panose="020B0604020202020204" pitchFamily="34" charset="0"/>
              </a:rPr>
              <a:t>Fig.-Flowchart of TensorFlow Lite</a:t>
            </a:r>
            <a:endParaRPr lang="en-US" sz="1400" dirty="0">
              <a:latin typeface="Arial" panose="020B0604020202020204" pitchFamily="34" charset="0"/>
              <a:cs typeface="Arial" panose="020B0604020202020204" pitchFamily="34" charset="0"/>
            </a:endParaRPr>
          </a:p>
        </p:txBody>
      </p:sp>
      <p:sp>
        <p:nvSpPr>
          <p:cNvPr id="14" name="Text Placeholder 13"/>
          <p:cNvSpPr>
            <a:spLocks noGrp="1"/>
          </p:cNvSpPr>
          <p:nvPr>
            <p:ph type="body" sz="quarter" idx="15"/>
          </p:nvPr>
        </p:nvSpPr>
        <p:spPr/>
        <p:txBody>
          <a:bodyPr>
            <a:noAutofit/>
          </a:bodyPr>
          <a:lstStyle/>
          <a:p>
            <a:pPr lvl="0">
              <a:lnSpc>
                <a:spcPct val="115000"/>
              </a:lnSpc>
              <a:spcBef>
                <a:spcPts val="700"/>
              </a:spcBef>
              <a:buClr>
                <a:schemeClr val="dk1"/>
              </a:buClr>
              <a:buSzPts val="1100"/>
            </a:pPr>
            <a:r>
              <a:rPr lang="en-US" sz="1700" dirty="0" smtClean="0">
                <a:latin typeface="Arial" panose="020B0604020202020204"/>
                <a:ea typeface="Arial" panose="020B0604020202020204"/>
                <a:cs typeface="Arial" panose="020B0604020202020204"/>
                <a:sym typeface="Arial" panose="020B0604020202020204"/>
              </a:rPr>
              <a:t>ML Model: Tensorflow </a:t>
            </a:r>
            <a:r>
              <a:rPr lang="en-US" sz="1700" dirty="0">
                <a:latin typeface="Arial" panose="020B0604020202020204"/>
                <a:ea typeface="Arial" panose="020B0604020202020204"/>
                <a:cs typeface="Arial" panose="020B0604020202020204"/>
                <a:sym typeface="Arial" panose="020B0604020202020204"/>
              </a:rPr>
              <a:t>Object detection API</a:t>
            </a:r>
            <a:endParaRPr lang="en-US" sz="1700" dirty="0">
              <a:latin typeface="Arial" panose="020B0604020202020204"/>
              <a:ea typeface="Arial" panose="020B0604020202020204"/>
              <a:cs typeface="Arial" panose="020B0604020202020204"/>
              <a:sym typeface="Arial" panose="020B0604020202020204"/>
            </a:endParaRPr>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15" name="Google Shape;265;p38"/>
          <p:cNvPicPr preferRelativeResize="0"/>
          <p:nvPr/>
        </p:nvPicPr>
        <p:blipFill rotWithShape="1">
          <a:blip r:embed="rId3"/>
          <a:srcRect/>
          <a:stretch>
            <a:fillRect/>
          </a:stretch>
        </p:blipFill>
        <p:spPr>
          <a:xfrm>
            <a:off x="2184400" y="2522840"/>
            <a:ext cx="4902835" cy="21312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9" name="Google Shape;311;p43"/>
          <p:cNvSpPr txBox="1"/>
          <p:nvPr/>
        </p:nvSpPr>
        <p:spPr>
          <a:xfrm>
            <a:off x="628650" y="673502"/>
            <a:ext cx="7860665" cy="3045460"/>
          </a:xfrm>
          <a:prstGeom prst="rect">
            <a:avLst/>
          </a:prstGeom>
          <a:noFill/>
          <a:ln>
            <a:noFill/>
          </a:ln>
        </p:spPr>
        <p:txBody>
          <a:bodyPr spcFirstLastPara="1" wrap="square" lIns="91425" tIns="91425" rIns="91425" bIns="91425" anchor="t" anchorCtr="0">
            <a:spAutoFit/>
          </a:bodyPr>
          <a:lstStyle/>
          <a:p>
            <a:pPr lvl="0" algn="just" defTabSz="685800" rtl="0">
              <a:lnSpc>
                <a:spcPct val="110000"/>
              </a:lnSpc>
              <a:spcBef>
                <a:spcPts val="750"/>
              </a:spcBef>
              <a:buClr>
                <a:srgbClr val="0066A1"/>
              </a:buClr>
              <a:buSzTx/>
            </a:pPr>
            <a:endParaRPr lang="en-IN" altLang="en-US" sz="15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400" dirty="0" smtClean="0">
                <a:latin typeface="Arial" panose="020B0604020202020204" pitchFamily="34" charset="0"/>
                <a:ea typeface="Arial" panose="020B0604020202020204"/>
                <a:cs typeface="Arial" panose="020B0604020202020204" pitchFamily="34" charset="0"/>
                <a:sym typeface="Arial" panose="020B0604020202020204"/>
              </a:rPr>
              <a:t>Yolo </a:t>
            </a:r>
            <a:r>
              <a:rPr lang="en-US" sz="1400" dirty="0">
                <a:latin typeface="Arial" panose="020B0604020202020204" pitchFamily="34" charset="0"/>
                <a:ea typeface="Arial" panose="020B0604020202020204"/>
                <a:cs typeface="Arial" panose="020B0604020202020204" pitchFamily="34" charset="0"/>
                <a:sym typeface="Arial" panose="020B0604020202020204"/>
              </a:rPr>
              <a:t>Stands for You Only Look </a:t>
            </a:r>
            <a:r>
              <a:rPr lang="en-US" sz="1400" dirty="0" smtClean="0">
                <a:latin typeface="Arial" panose="020B0604020202020204" pitchFamily="34" charset="0"/>
                <a:ea typeface="Arial" panose="020B0604020202020204"/>
                <a:cs typeface="Arial" panose="020B0604020202020204" pitchFamily="34" charset="0"/>
                <a:sym typeface="Arial" panose="020B0604020202020204"/>
              </a:rPr>
              <a:t>Once. As </a:t>
            </a:r>
            <a:r>
              <a:rPr lang="en-US" sz="1400" dirty="0">
                <a:latin typeface="Arial" panose="020B0604020202020204" pitchFamily="34" charset="0"/>
                <a:ea typeface="Arial" panose="020B0604020202020204"/>
                <a:cs typeface="Arial" panose="020B0604020202020204" pitchFamily="34" charset="0"/>
                <a:sym typeface="Arial" panose="020B0604020202020204"/>
              </a:rPr>
              <a:t>it name suggests it is talking about </a:t>
            </a:r>
            <a:r>
              <a:rPr lang="en-US" sz="1400" dirty="0" smtClean="0">
                <a:latin typeface="Arial" panose="020B0604020202020204" pitchFamily="34" charset="0"/>
                <a:ea typeface="Arial" panose="020B0604020202020204"/>
                <a:cs typeface="Arial" panose="020B0604020202020204" pitchFamily="34" charset="0"/>
                <a:sym typeface="Arial" panose="020B0604020202020204"/>
              </a:rPr>
              <a:t>speed.</a:t>
            </a:r>
            <a:endParaRPr lang="en-US" sz="1400" dirty="0" smtClean="0">
              <a:latin typeface="Arial" panose="020B0604020202020204" pitchFamily="34" charset="0"/>
              <a:ea typeface="Arial" panose="020B0604020202020204"/>
              <a:cs typeface="Arial" panose="020B0604020202020204" pitchFamily="34" charset="0"/>
              <a:sym typeface="Arial" panose="020B0604020202020204"/>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400" dirty="0" smtClean="0">
                <a:latin typeface="Arial" panose="020B0604020202020204" pitchFamily="34" charset="0"/>
                <a:cs typeface="Arial" panose="020B0604020202020204" pitchFamily="34" charset="0"/>
              </a:rPr>
              <a:t>YOLO </a:t>
            </a:r>
            <a:r>
              <a:rPr lang="en-US" sz="1400" dirty="0">
                <a:latin typeface="Arial" panose="020B0604020202020204" pitchFamily="34" charset="0"/>
                <a:cs typeface="Arial" panose="020B0604020202020204" pitchFamily="34" charset="0"/>
              </a:rPr>
              <a:t>is based on a single Convolutional Neural Network (CNN). The CNN divides an image into regions and then it predicts the boundary boxes and probabilities for each region. </a:t>
            </a:r>
            <a:endParaRPr lang="en-US" sz="1400" dirty="0" smtClean="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400" dirty="0" smtClean="0">
                <a:latin typeface="Arial" panose="020B0604020202020204" pitchFamily="34" charset="0"/>
                <a:cs typeface="Arial" panose="020B0604020202020204" pitchFamily="34" charset="0"/>
              </a:rPr>
              <a:t>It </a:t>
            </a:r>
            <a:r>
              <a:rPr lang="en-US" sz="1400" dirty="0">
                <a:latin typeface="Arial" panose="020B0604020202020204" pitchFamily="34" charset="0"/>
                <a:cs typeface="Arial" panose="020B0604020202020204" pitchFamily="34" charset="0"/>
              </a:rPr>
              <a:t>is the 4th addition to the family of YOLO object detector </a:t>
            </a:r>
            <a:r>
              <a:rPr lang="en-US" sz="1400" dirty="0" smtClean="0">
                <a:latin typeface="Arial" panose="020B0604020202020204" pitchFamily="34" charset="0"/>
                <a:cs typeface="Arial" panose="020B0604020202020204" pitchFamily="34" charset="0"/>
              </a:rPr>
              <a:t>models. It </a:t>
            </a:r>
            <a:r>
              <a:rPr lang="en-US" sz="1400" dirty="0">
                <a:latin typeface="Arial" panose="020B0604020202020204" pitchFamily="34" charset="0"/>
                <a:cs typeface="Arial" panose="020B0604020202020204" pitchFamily="34" charset="0"/>
              </a:rPr>
              <a:t>was released with the concept of BoF (bag of freebies) and BoS (bag of specials) techniques to enhance model </a:t>
            </a:r>
            <a:r>
              <a:rPr lang="en-US" sz="1400" dirty="0" smtClean="0">
                <a:latin typeface="Arial" panose="020B0604020202020204" pitchFamily="34" charset="0"/>
                <a:cs typeface="Arial" panose="020B0604020202020204" pitchFamily="34" charset="0"/>
              </a:rPr>
              <a:t>performance.</a:t>
            </a:r>
            <a:endParaRPr lang="en-US" sz="1400" dirty="0" smtClean="0">
              <a:latin typeface="Arial" panose="020B0604020202020204" pitchFamily="34" charset="0"/>
              <a:cs typeface="Arial" panose="020B0604020202020204" pitchFamily="34" charset="0"/>
              <a:sym typeface="Arial" panose="020B0604020202020204"/>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400" dirty="0" smtClean="0">
                <a:latin typeface="Arial" panose="020B0604020202020204" pitchFamily="34" charset="0"/>
                <a:cs typeface="Arial" panose="020B0604020202020204" pitchFamily="34" charset="0"/>
              </a:rPr>
              <a:t>It </a:t>
            </a:r>
            <a:r>
              <a:rPr lang="en-US" sz="1400" dirty="0">
                <a:latin typeface="Arial" panose="020B0604020202020204" pitchFamily="34" charset="0"/>
                <a:cs typeface="Arial" panose="020B0604020202020204" pitchFamily="34" charset="0"/>
              </a:rPr>
              <a:t>can estimate up to 9000 and even more se</a:t>
            </a:r>
            <a:r>
              <a:rPr lang="en-US" sz="1400" dirty="0">
                <a:solidFill>
                  <a:srgbClr val="000000"/>
                </a:solidFill>
                <a:latin typeface="Arial" panose="020B0604020202020204" pitchFamily="34" charset="0"/>
                <a:cs typeface="Arial" panose="020B0604020202020204" pitchFamily="34" charset="0"/>
              </a:rPr>
              <a:t>en and unseen classes of </a:t>
            </a:r>
            <a:r>
              <a:rPr lang="en-US" sz="1400" dirty="0" smtClean="0">
                <a:solidFill>
                  <a:srgbClr val="000000"/>
                </a:solidFill>
                <a:latin typeface="Arial" panose="020B0604020202020204" pitchFamily="34" charset="0"/>
                <a:cs typeface="Arial" panose="020B0604020202020204" pitchFamily="34" charset="0"/>
              </a:rPr>
              <a:t>objects</a:t>
            </a:r>
            <a:endParaRPr lang="en-US" sz="1400" dirty="0" smtClean="0">
              <a:latin typeface="Arial" panose="020B0604020202020204" pitchFamily="34" charset="0"/>
              <a:cs typeface="Arial" panose="020B0604020202020204" pitchFamily="34" charset="0"/>
              <a:sym typeface="Arial" panose="020B0604020202020204"/>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400" dirty="0" smtClean="0">
                <a:latin typeface="Arial" panose="020B0604020202020204" pitchFamily="34" charset="0"/>
                <a:ea typeface="Arial" panose="020B0604020202020204"/>
                <a:cs typeface="Arial" panose="020B0604020202020204" pitchFamily="34" charset="0"/>
                <a:sym typeface="Arial" panose="020B0604020202020204"/>
              </a:rPr>
              <a:t>It </a:t>
            </a:r>
            <a:r>
              <a:rPr lang="en-US" sz="1400" dirty="0">
                <a:latin typeface="Arial" panose="020B0604020202020204" pitchFamily="34" charset="0"/>
                <a:ea typeface="Arial" panose="020B0604020202020204"/>
                <a:cs typeface="Arial" panose="020B0604020202020204" pitchFamily="34" charset="0"/>
                <a:sym typeface="Arial" panose="020B0604020202020204"/>
              </a:rPr>
              <a:t>is One of the most fastest and accurate object detection algorithm also faster than real-time neural </a:t>
            </a:r>
            <a:r>
              <a:rPr lang="en-US" sz="1400" dirty="0" smtClean="0">
                <a:latin typeface="Arial" panose="020B0604020202020204" pitchFamily="34" charset="0"/>
                <a:ea typeface="Arial" panose="020B0604020202020204"/>
                <a:cs typeface="Arial" panose="020B0604020202020204" pitchFamily="34" charset="0"/>
                <a:sym typeface="Arial" panose="020B0604020202020204"/>
              </a:rPr>
              <a:t>networks.</a:t>
            </a:r>
            <a:endParaRPr lang="en-US" sz="1400" dirty="0">
              <a:latin typeface="Arial" panose="020B0604020202020204" pitchFamily="34" charset="0"/>
              <a:ea typeface="Arial" panose="020B0604020202020204"/>
              <a:cs typeface="Arial" panose="020B0604020202020204" pitchFamily="34" charset="0"/>
              <a:sym typeface="Arial" panose="020B0604020202020204"/>
            </a:endParaRPr>
          </a:p>
        </p:txBody>
      </p:sp>
      <p:sp>
        <p:nvSpPr>
          <p:cNvPr id="14" name="Text Placeholder 13"/>
          <p:cNvSpPr>
            <a:spLocks noGrp="1"/>
          </p:cNvSpPr>
          <p:nvPr>
            <p:ph type="body" sz="quarter" idx="15"/>
          </p:nvPr>
        </p:nvSpPr>
        <p:spPr/>
        <p:txBody>
          <a:bodyPr>
            <a:noAutofit/>
          </a:bodyPr>
          <a:lstStyle/>
          <a:p>
            <a:r>
              <a:rPr lang="en-US" sz="1700" dirty="0"/>
              <a:t>Yolov4</a:t>
            </a:r>
            <a:endParaRPr lang="en-IN" altLang="en-US" sz="1700" dirty="0"/>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5" y="2155825"/>
            <a:ext cx="9143365" cy="621030"/>
          </a:xfrm>
        </p:spPr>
        <p:txBody>
          <a:bodyPr>
            <a:normAutofit/>
          </a:bodyPr>
          <a:lstStyle/>
          <a:p>
            <a:pPr algn="ctr"/>
            <a:r>
              <a:rPr lang="en-GB" sz="2780" dirty="0">
                <a:latin typeface="Arial Black" panose="020B0A04020102020204"/>
                <a:ea typeface="Arial Black" panose="020B0A04020102020204"/>
                <a:cs typeface="Arial Black" panose="020B0A04020102020204"/>
                <a:sym typeface="Arial Black" panose="020B0A04020102020204"/>
              </a:rPr>
              <a:t>Smart Wearable Technology: Smart-Glass</a:t>
            </a:r>
            <a:endParaRPr lang="en-US" sz="2780" dirty="0"/>
          </a:p>
        </p:txBody>
      </p:sp>
      <p:sp>
        <p:nvSpPr>
          <p:cNvPr id="4" name="Slide Number Placeholder 3"/>
          <p:cNvSpPr>
            <a:spLocks noGrp="1"/>
          </p:cNvSpPr>
          <p:nvPr>
            <p:ph type="sldNum" sz="quarter" idx="10"/>
          </p:nvPr>
        </p:nvSpPr>
        <p:spPr/>
        <p:txBody>
          <a:bodyPr/>
          <a:lstStyle/>
          <a:p>
            <a:fld id="{3DD97BEB-BAEF-0344-9D5C-EC73E478698A}" type="slidenum">
              <a:rPr lang="en-US" smtClean="0"/>
            </a:fld>
            <a:endParaRPr lang="en-US"/>
          </a:p>
        </p:txBody>
      </p:sp>
      <p:sp>
        <p:nvSpPr>
          <p:cNvPr id="125" name="Google Shape;125;p24"/>
          <p:cNvSpPr txBox="1"/>
          <p:nvPr/>
        </p:nvSpPr>
        <p:spPr>
          <a:xfrm>
            <a:off x="526204" y="136361"/>
            <a:ext cx="7888709" cy="1319461"/>
          </a:xfrm>
          <a:prstGeom prst="rect">
            <a:avLst/>
          </a:prstGeom>
          <a:noFill/>
          <a:ln>
            <a:noFill/>
          </a:ln>
        </p:spPr>
        <p:txBody>
          <a:bodyPr wrap="square" lIns="68575" tIns="34275" rIns="68575" bIns="34275"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0174AD"/>
              </a:buClr>
              <a:buSzPts val="1400"/>
              <a:buFont typeface="Microsoft YaHei" panose="020B0503020204020204" charset="-122"/>
              <a:buNone/>
              <a:defRPr sz="3300" b="1" i="0" u="none" strike="noStrike" cap="none">
                <a:solidFill>
                  <a:srgbClr val="0174AD"/>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rgbClr val="0174AD"/>
              </a:buClr>
              <a:buSzPts val="3300"/>
              <a:buFont typeface="Microsoft YaHei" panose="020B0503020204020204" charset="-122"/>
              <a:buNone/>
            </a:pPr>
            <a:r>
              <a:rPr lang="en-GB">
                <a:latin typeface="Arial Black" panose="020B0A04020102020204"/>
                <a:ea typeface="Arial Black" panose="020B0A04020102020204"/>
                <a:cs typeface="Arial Black" panose="020B0A04020102020204"/>
                <a:sym typeface="Arial Black" panose="020B0A04020102020204"/>
              </a:rPr>
              <a:t>MAJOR PROJECT</a:t>
            </a:r>
            <a:br>
              <a:rPr lang="en-GB">
                <a:latin typeface="Arial Black" panose="020B0A04020102020204"/>
                <a:ea typeface="Arial Black" panose="020B0A04020102020204"/>
                <a:cs typeface="Arial Black" panose="020B0A04020102020204"/>
                <a:sym typeface="Arial Black" panose="020B0A04020102020204"/>
              </a:rPr>
            </a:br>
            <a:r>
              <a:rPr lang="en-GB">
                <a:latin typeface="Arial Black" panose="020B0A04020102020204"/>
                <a:ea typeface="Arial Black" panose="020B0A04020102020204"/>
                <a:cs typeface="Arial Black" panose="020B0A04020102020204"/>
                <a:sym typeface="Arial Black" panose="020B0A04020102020204"/>
              </a:rPr>
              <a:t>PRESENTATION</a:t>
            </a:r>
            <a:endParaRPr lang="en-IN" altLang="en-GB">
              <a:latin typeface="Arial Black" panose="020B0A04020102020204"/>
              <a:ea typeface="Arial Black" panose="020B0A04020102020204"/>
              <a:cs typeface="Arial Black" panose="020B0A04020102020204"/>
              <a:sym typeface="Arial Black" panose="020B0A04020102020204"/>
            </a:endParaRPr>
          </a:p>
        </p:txBody>
      </p:sp>
      <p:sp>
        <p:nvSpPr>
          <p:cNvPr id="127" name="Google Shape;127;p24"/>
          <p:cNvSpPr/>
          <p:nvPr/>
        </p:nvSpPr>
        <p:spPr>
          <a:xfrm>
            <a:off x="1041400" y="1336675"/>
            <a:ext cx="6858000" cy="889635"/>
          </a:xfrm>
          <a:prstGeom prst="rect">
            <a:avLst/>
          </a:prstGeom>
          <a:noFill/>
          <a:ln>
            <a:noFill/>
          </a:ln>
        </p:spPr>
        <p:txBody>
          <a:bodyPr spcFirstLastPara="1" wrap="square" lIns="68575" tIns="34275" rIns="68575" bIns="34275" anchor="t" anchorCtr="0">
            <a:noAutofit/>
          </a:bodyPr>
          <a:lstStyle/>
          <a:p>
            <a:pPr marL="0" marR="0" lvl="0" indent="0" algn="ctr" rtl="0">
              <a:lnSpc>
                <a:spcPct val="60000"/>
              </a:lnSpc>
              <a:spcBef>
                <a:spcPts val="0"/>
              </a:spcBef>
              <a:spcAft>
                <a:spcPts val="0"/>
              </a:spcAft>
              <a:buClr>
                <a:schemeClr val="dk1"/>
              </a:buClr>
              <a:buSzPts val="1800"/>
              <a:buFont typeface="Arial" panose="020B0604020202020204"/>
              <a:buNone/>
            </a:pPr>
            <a:r>
              <a:rPr lang="en-GB" sz="18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SCHOOL OF ELECTRONICS</a:t>
            </a:r>
            <a:r>
              <a:rPr lang="en-IN" altLang="en-GB" sz="18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rPr>
              <a:t> </a:t>
            </a:r>
            <a:r>
              <a:rPr lang="en-IN" altLang="en-GB" sz="1800" b="0" i="0" u="none" strike="noStrike" cap="none" dirty="0" smtClean="0">
                <a:solidFill>
                  <a:schemeClr val="dk1"/>
                </a:solidFill>
                <a:latin typeface="Trebuchet MS" panose="020B0603020202020204"/>
                <a:ea typeface="Trebuchet MS" panose="020B0603020202020204"/>
                <a:cs typeface="Trebuchet MS" panose="020B0603020202020204"/>
                <a:sym typeface="Trebuchet MS" panose="020B0603020202020204"/>
              </a:rPr>
              <a:t>ENGINEERING</a:t>
            </a:r>
            <a:endParaRPr lang="en-IN" altLang="en-GB" sz="1800" b="0" i="0" u="none" strike="noStrike" cap="none" dirty="0" smtClean="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lnSpc>
                <a:spcPct val="60000"/>
              </a:lnSpc>
              <a:spcBef>
                <a:spcPts val="800"/>
              </a:spcBef>
              <a:spcAft>
                <a:spcPts val="0"/>
              </a:spcAft>
              <a:buClr>
                <a:schemeClr val="dk1"/>
              </a:buClr>
              <a:buSzPts val="1800"/>
              <a:buFont typeface="Arial" panose="020B0604020202020204"/>
              <a:buNone/>
            </a:pPr>
            <a:r>
              <a:rPr lang="en-GB" sz="1800" b="0" i="0" u="none" strike="noStrike" cap="none" dirty="0" smtClean="0">
                <a:solidFill>
                  <a:schemeClr val="dk1"/>
                </a:solidFill>
                <a:latin typeface="Trebuchet MS" panose="020B0603020202020204"/>
                <a:ea typeface="Trebuchet MS" panose="020B0603020202020204"/>
                <a:cs typeface="Trebuchet MS" panose="020B0603020202020204"/>
                <a:sym typeface="Trebuchet MS" panose="020B0603020202020204"/>
              </a:rPr>
              <a:t> KIIT Deemed to be University, Patia,</a:t>
            </a:r>
            <a:endParaRPr sz="1800" b="0" i="0" u="none" strike="noStrike" cap="none" dirty="0" smtClean="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lnSpc>
                <a:spcPct val="60000"/>
              </a:lnSpc>
              <a:spcBef>
                <a:spcPts val="800"/>
              </a:spcBef>
              <a:spcAft>
                <a:spcPts val="0"/>
              </a:spcAft>
              <a:buClr>
                <a:schemeClr val="dk1"/>
              </a:buClr>
              <a:buSzPts val="1800"/>
              <a:buFont typeface="Arial" panose="020B0604020202020204"/>
              <a:buNone/>
            </a:pPr>
            <a:r>
              <a:rPr lang="en-GB" dirty="0" smtClean="0">
                <a:solidFill>
                  <a:schemeClr val="dk1"/>
                </a:solidFill>
                <a:latin typeface="Trebuchet MS" panose="020B0603020202020204"/>
                <a:ea typeface="Trebuchet MS" panose="020B0603020202020204"/>
                <a:cs typeface="Trebuchet MS" panose="020B0603020202020204"/>
                <a:sym typeface="Trebuchet MS" panose="020B0603020202020204"/>
              </a:rPr>
              <a:t>Bhubaneswar- 751024, Odisha</a:t>
            </a:r>
            <a:r>
              <a:rPr lang="en-GB" sz="1800" b="0" i="0" u="none" strike="noStrike" cap="none" dirty="0" smtClean="0">
                <a:solidFill>
                  <a:schemeClr val="dk1"/>
                </a:solidFill>
                <a:latin typeface="Trebuchet MS" panose="020B0603020202020204"/>
                <a:ea typeface="Trebuchet MS" panose="020B0603020202020204"/>
                <a:cs typeface="Trebuchet MS" panose="020B0603020202020204"/>
                <a:sym typeface="Trebuchet MS" panose="020B0603020202020204"/>
              </a:rPr>
              <a:t>        </a:t>
            </a:r>
            <a:endParaRPr sz="1800" b="0" i="0" u="none"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grpSp>
        <p:nvGrpSpPr>
          <p:cNvPr id="3" name="Group 2"/>
          <p:cNvGrpSpPr/>
          <p:nvPr/>
        </p:nvGrpSpPr>
        <p:grpSpPr>
          <a:xfrm>
            <a:off x="847725" y="2796540"/>
            <a:ext cx="7442890" cy="1697669"/>
            <a:chOff x="1335" y="4756"/>
            <a:chExt cx="11721" cy="2673"/>
          </a:xfrm>
        </p:grpSpPr>
        <p:sp>
          <p:nvSpPr>
            <p:cNvPr id="128" name="Google Shape;128;p24"/>
            <p:cNvSpPr txBox="1"/>
            <p:nvPr/>
          </p:nvSpPr>
          <p:spPr>
            <a:xfrm>
              <a:off x="1335" y="4756"/>
              <a:ext cx="5087" cy="228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500" b="1" u="sng">
                  <a:solidFill>
                    <a:schemeClr val="dk1"/>
                  </a:solidFill>
                  <a:latin typeface="Trebuchet MS" panose="020B0603020202020204"/>
                  <a:ea typeface="Trebuchet MS" panose="020B0603020202020204"/>
                  <a:cs typeface="Trebuchet MS" panose="020B0603020202020204"/>
                  <a:sym typeface="Trebuchet MS" panose="020B0603020202020204"/>
                </a:rPr>
                <a:t>Guided By:                                                           </a:t>
              </a:r>
              <a:endParaRPr sz="1500" b="1" i="0" u="sng"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50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Dr.</a:t>
              </a:r>
              <a:r>
                <a:rPr lang="en-IN" altLang="en-GB" sz="150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a:t>
              </a:r>
              <a:r>
                <a:rPr lang="en-GB" sz="150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Nirmal Kumar Rout</a:t>
              </a:r>
              <a:endParaRPr sz="1500" b="0" i="0" u="none" strike="noStrike" cap="none">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50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Professor, School of Electronics Engineering, KIIT University</a:t>
              </a:r>
              <a:endParaRPr sz="1500" b="0" i="0" u="none" strike="noStrike" cap="none">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0" marR="0" lvl="0" indent="0" algn="l" rtl="0">
                <a:lnSpc>
                  <a:spcPct val="100000"/>
                </a:lnSpc>
                <a:spcBef>
                  <a:spcPts val="0"/>
                </a:spcBef>
                <a:spcAft>
                  <a:spcPts val="0"/>
                </a:spcAft>
                <a:buClr>
                  <a:srgbClr val="000000"/>
                </a:buClr>
                <a:buSzPts val="1400"/>
                <a:buFont typeface="Arial" panose="020B0604020202020204"/>
                <a:buNone/>
              </a:pPr>
              <a:endParaRPr sz="1500" b="1" i="0" u="none" strike="noStrike" cap="none">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Date:</a:t>
              </a:r>
              <a:r>
                <a:rPr lang="en-IN" alt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12</a:t>
              </a:r>
              <a:r>
                <a:rPr 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a:t>
              </a:r>
              <a:r>
                <a:rPr lang="en-IN" alt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04</a:t>
              </a:r>
              <a:r>
                <a:rPr 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-202</a:t>
              </a:r>
              <a:r>
                <a:rPr lang="en-IN" altLang="en-GB" sz="1500" b="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2</a:t>
              </a:r>
              <a:endParaRPr lang="en-IN" altLang="en-GB" sz="1500" b="1" i="0" strike="noStrike" cap="none">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129" name="Google Shape;129;p24"/>
            <p:cNvSpPr txBox="1"/>
            <p:nvPr/>
          </p:nvSpPr>
          <p:spPr>
            <a:xfrm>
              <a:off x="6649" y="4779"/>
              <a:ext cx="6407" cy="265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500" b="1" u="sng" dirty="0">
                  <a:solidFill>
                    <a:schemeClr val="dk1"/>
                  </a:solidFill>
                  <a:latin typeface="Trebuchet MS" panose="020B0603020202020204"/>
                  <a:ea typeface="Trebuchet MS" panose="020B0603020202020204"/>
                  <a:cs typeface="Trebuchet MS" panose="020B0603020202020204"/>
                  <a:sym typeface="Trebuchet MS" panose="020B0603020202020204"/>
                </a:rPr>
                <a:t>Presented by:</a:t>
              </a:r>
              <a:endParaRPr sz="1500" b="1" i="0" u="sng" strike="noStrike" cap="none" dirty="0">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254000" marR="0" lvl="0" indent="-254000" algn="l" rtl="0">
                <a:lnSpc>
                  <a:spcPct val="100000"/>
                </a:lnSpc>
                <a:spcBef>
                  <a:spcPts val="0"/>
                </a:spcBef>
                <a:spcAft>
                  <a:spcPts val="0"/>
                </a:spcAft>
                <a:buClr>
                  <a:schemeClr val="dk1"/>
                </a:buClr>
                <a:buSzPts val="1400"/>
                <a:buFont typeface="Noto Sans Symbols"/>
                <a:buChar char="❖"/>
              </a:pPr>
              <a:r>
                <a:rPr lang="en-GB" sz="1500" dirty="0" err="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Ayush</a:t>
              </a:r>
              <a:r>
                <a:rPr lang="en-GB" sz="1500"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Dev (1804160)</a:t>
              </a:r>
              <a:endParaRPr sz="1500" b="0" i="0" u="none" strike="noStrike" cap="none"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254000" marR="0" lvl="0" indent="-254000" algn="l" rtl="0">
                <a:lnSpc>
                  <a:spcPct val="100000"/>
                </a:lnSpc>
                <a:spcBef>
                  <a:spcPts val="0"/>
                </a:spcBef>
                <a:spcAft>
                  <a:spcPts val="0"/>
                </a:spcAft>
                <a:buClr>
                  <a:schemeClr val="dk1"/>
                </a:buClr>
                <a:buSzPts val="1400"/>
                <a:buFont typeface="Noto Sans Symbols"/>
                <a:buChar char="❖"/>
              </a:pPr>
              <a:r>
                <a:rPr lang="en-GB" sz="1500"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Shubham Saxena (1804199) </a:t>
              </a:r>
              <a:endParaRPr sz="1500" b="0" i="0" u="none" strike="noStrike" cap="none"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254000" marR="0" lvl="0" indent="-254000" algn="l" rtl="0">
                <a:lnSpc>
                  <a:spcPct val="100000"/>
                </a:lnSpc>
                <a:spcBef>
                  <a:spcPts val="0"/>
                </a:spcBef>
                <a:spcAft>
                  <a:spcPts val="0"/>
                </a:spcAft>
                <a:buClr>
                  <a:schemeClr val="dk1"/>
                </a:buClr>
                <a:buSzPts val="1400"/>
                <a:buFont typeface="Noto Sans Symbols"/>
                <a:buChar char="❖"/>
              </a:pPr>
              <a:r>
                <a:rPr lang="en-GB" sz="1500" dirty="0" err="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Siddhant</a:t>
              </a:r>
              <a:r>
                <a:rPr lang="en-GB" sz="1500"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Pandey (1804200)</a:t>
              </a:r>
              <a:endParaRPr sz="1500" b="0" i="0" u="none" strike="noStrike" cap="none"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254000" marR="0" lvl="0" indent="-254000" algn="l" rtl="0">
                <a:lnSpc>
                  <a:spcPct val="100000"/>
                </a:lnSpc>
                <a:spcBef>
                  <a:spcPts val="0"/>
                </a:spcBef>
                <a:spcAft>
                  <a:spcPts val="0"/>
                </a:spcAft>
                <a:buClr>
                  <a:schemeClr val="dk1"/>
                </a:buClr>
                <a:buSzPts val="1400"/>
                <a:buFont typeface="Noto Sans Symbols"/>
                <a:buChar char="❖"/>
              </a:pPr>
              <a:r>
                <a:rPr lang="en-GB" sz="1500" dirty="0" err="1">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Sourav</a:t>
              </a:r>
              <a:r>
                <a:rPr lang="en-GB" sz="1500"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Das (1804206)         </a:t>
              </a:r>
              <a:endParaRPr sz="1500" b="1" i="0" u="sng" strike="noStrike" cap="none"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500" b="1"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ETC-3, School of Electronics Engineering,</a:t>
              </a:r>
              <a:endParaRPr sz="1500" b="1" i="0" u="none" strike="noStrike" cap="none"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a:p>
              <a:pPr marL="0" marR="0" lvl="0" indent="0" algn="l" rtl="0">
                <a:lnSpc>
                  <a:spcPct val="100000"/>
                </a:lnSpc>
                <a:spcBef>
                  <a:spcPts val="0"/>
                </a:spcBef>
                <a:spcAft>
                  <a:spcPts val="0"/>
                </a:spcAft>
                <a:buClr>
                  <a:srgbClr val="000000"/>
                </a:buClr>
                <a:buSzPts val="1400"/>
                <a:buFont typeface="Arial" panose="020B0604020202020204"/>
                <a:buNone/>
              </a:pPr>
              <a:r>
                <a:rPr lang="en-GB" sz="1500" b="1" dirty="0">
                  <a:solidFill>
                    <a:schemeClr val="dk1"/>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KIIT University, Patia, Bhubaneswar</a:t>
              </a:r>
              <a:endParaRPr lang="en-IN" altLang="en-GB" sz="1500" b="1" i="0" strike="noStrike" cap="none" dirty="0">
                <a:solidFill>
                  <a:schemeClr val="dk1"/>
                </a:solidFill>
                <a:latin typeface="Arial" panose="020B0604020202020204" pitchFamily="34" charset="0"/>
                <a:ea typeface="Trebuchet MS" panose="020B0603020202020204"/>
                <a:cs typeface="Arial" panose="020B0604020202020204" pitchFamily="34" charset="0"/>
                <a:sym typeface="Microsoft YaHei" panose="020B0503020204020204" charset="-122"/>
              </a:endParaRPr>
            </a:p>
          </p:txBody>
        </p:sp>
      </p:grpSp>
      <p:sp>
        <p:nvSpPr>
          <p:cNvPr id="10" name="Rectangle 9"/>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9" name="Google Shape;311;p43"/>
          <p:cNvSpPr txBox="1"/>
          <p:nvPr/>
        </p:nvSpPr>
        <p:spPr>
          <a:xfrm>
            <a:off x="567372" y="867034"/>
            <a:ext cx="8009255" cy="2015906"/>
          </a:xfrm>
          <a:prstGeom prst="rect">
            <a:avLst/>
          </a:prstGeom>
          <a:noFill/>
          <a:ln>
            <a:noFill/>
          </a:ln>
        </p:spPr>
        <p:txBody>
          <a:bodyPr spcFirstLastPara="1" wrap="square" lIns="91425" tIns="91425" rIns="91425" bIns="91425" anchor="t" anchorCtr="0">
            <a:spAutoFit/>
          </a:bodyPr>
          <a:lstStyle/>
          <a:p>
            <a:pPr lvl="0" algn="just" defTabSz="685800" rtl="0">
              <a:lnSpc>
                <a:spcPct val="110000"/>
              </a:lnSpc>
              <a:spcBef>
                <a:spcPts val="750"/>
              </a:spcBef>
              <a:buClr>
                <a:srgbClr val="0066A1"/>
              </a:buClr>
              <a:buSzTx/>
            </a:pPr>
            <a:endParaRPr lang="en-IN" altLang="en-US" sz="1500" dirty="0">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b="1" dirty="0" smtClean="0">
                <a:solidFill>
                  <a:srgbClr val="222222"/>
                </a:solidFill>
                <a:latin typeface="Arial" panose="020B0604020202020204" pitchFamily="34" charset="0"/>
                <a:cs typeface="Arial" panose="020B0604020202020204" pitchFamily="34" charset="0"/>
              </a:rPr>
              <a:t>BoF</a:t>
            </a:r>
            <a:r>
              <a:rPr lang="en-US" sz="1500" b="1" dirty="0">
                <a:solidFill>
                  <a:srgbClr val="222222"/>
                </a:solidFill>
                <a:latin typeface="Arial" panose="020B0604020202020204" pitchFamily="34" charset="0"/>
                <a:cs typeface="Arial" panose="020B0604020202020204" pitchFamily="34" charset="0"/>
              </a:rPr>
              <a:t>:</a:t>
            </a:r>
            <a:r>
              <a:rPr lang="en-US" sz="1500" dirty="0">
                <a:solidFill>
                  <a:srgbClr val="222222"/>
                </a:solidFill>
                <a:latin typeface="Arial" panose="020B0604020202020204" pitchFamily="34" charset="0"/>
                <a:cs typeface="Arial" panose="020B0604020202020204" pitchFamily="34" charset="0"/>
              </a:rPr>
              <a:t> Techniques that enhance model accuracy without increasing the inference cost (computation or inference times). Examples: Data augmentation, regularization, </a:t>
            </a:r>
            <a:r>
              <a:rPr lang="en-US" sz="1500" dirty="0" smtClean="0">
                <a:solidFill>
                  <a:srgbClr val="222222"/>
                </a:solidFill>
                <a:latin typeface="Arial" panose="020B0604020202020204" pitchFamily="34" charset="0"/>
                <a:cs typeface="Arial" panose="020B0604020202020204" pitchFamily="34" charset="0"/>
              </a:rPr>
              <a:t>Normalization.</a:t>
            </a:r>
            <a:endParaRPr lang="en-US" sz="1500" dirty="0" smtClean="0">
              <a:solidFill>
                <a:srgbClr val="222222"/>
              </a:solidFill>
              <a:latin typeface="Arial" panose="020B0604020202020204" pitchFamily="34" charset="0"/>
              <a:cs typeface="Arial" panose="020B0604020202020204" pitchFamily="34" charset="0"/>
            </a:endParaRPr>
          </a:p>
          <a:p>
            <a:pPr marL="171450" lvl="0" indent="-171450" algn="just" defTabSz="685800" rtl="0">
              <a:lnSpc>
                <a:spcPct val="110000"/>
              </a:lnSpc>
              <a:spcBef>
                <a:spcPts val="750"/>
              </a:spcBef>
              <a:buClr>
                <a:srgbClr val="0066A1"/>
              </a:buClr>
              <a:buSzTx/>
              <a:buFont typeface="Wingdings" panose="05000000000000000000" charset="0"/>
              <a:buChar char="v"/>
            </a:pPr>
            <a:r>
              <a:rPr lang="en-US" sz="1500" b="1" dirty="0" smtClean="0">
                <a:solidFill>
                  <a:srgbClr val="222222"/>
                </a:solidFill>
                <a:latin typeface="Arial" panose="020B0604020202020204" pitchFamily="34" charset="0"/>
                <a:cs typeface="Arial" panose="020B0604020202020204" pitchFamily="34" charset="0"/>
              </a:rPr>
              <a:t>BoS</a:t>
            </a:r>
            <a:r>
              <a:rPr lang="en-US" sz="1500" b="1" dirty="0">
                <a:solidFill>
                  <a:srgbClr val="222222"/>
                </a:solidFill>
                <a:latin typeface="Arial" panose="020B0604020202020204" pitchFamily="34" charset="0"/>
                <a:cs typeface="Arial" panose="020B0604020202020204" pitchFamily="34" charset="0"/>
              </a:rPr>
              <a:t>:</a:t>
            </a:r>
            <a:r>
              <a:rPr lang="en-US" sz="1500" dirty="0">
                <a:solidFill>
                  <a:srgbClr val="222222"/>
                </a:solidFill>
                <a:latin typeface="Arial" panose="020B0604020202020204" pitchFamily="34" charset="0"/>
                <a:cs typeface="Arial" panose="020B0604020202020204" pitchFamily="34" charset="0"/>
              </a:rPr>
              <a:t> Techniques that improve accuracy while slightly increasing the inference cost. These techniques are generally in the form of plugin modules</a:t>
            </a:r>
            <a:r>
              <a:rPr lang="en-US" sz="1500" dirty="0" smtClean="0">
                <a:solidFill>
                  <a:srgbClr val="222222"/>
                </a:solidFill>
                <a:latin typeface="Arial" panose="020B0604020202020204" pitchFamily="34" charset="0"/>
                <a:cs typeface="Arial" panose="020B0604020202020204" pitchFamily="34" charset="0"/>
              </a:rPr>
              <a:t>.</a:t>
            </a:r>
            <a:endParaRPr lang="en-IN" sz="1500" dirty="0">
              <a:latin typeface="Arial" panose="020B0604020202020204" pitchFamily="34" charset="0"/>
              <a:cs typeface="Arial" panose="020B0604020202020204" pitchFamily="34" charset="0"/>
            </a:endParaRPr>
          </a:p>
        </p:txBody>
      </p:sp>
      <p:sp>
        <p:nvSpPr>
          <p:cNvPr id="14" name="Text Placeholder 13"/>
          <p:cNvSpPr>
            <a:spLocks noGrp="1"/>
          </p:cNvSpPr>
          <p:nvPr>
            <p:ph type="body" sz="quarter" idx="15"/>
          </p:nvPr>
        </p:nvSpPr>
        <p:spPr/>
        <p:txBody>
          <a:bodyPr>
            <a:noAutofit/>
          </a:bodyPr>
          <a:lstStyle/>
          <a:p>
            <a:r>
              <a:rPr lang="en-IN" altLang="en-US" sz="1700" dirty="0" smtClean="0"/>
              <a:t>Yolov</a:t>
            </a:r>
            <a:r>
              <a:rPr lang="en-IN" altLang="en-US" sz="1700" dirty="0"/>
              <a:t>4</a:t>
            </a:r>
            <a:endParaRPr lang="en-IN" altLang="en-US" sz="1700" dirty="0"/>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1095" y="935355"/>
            <a:ext cx="6972935" cy="36137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smtClean="0">
                <a:sym typeface="+mn-ea"/>
              </a:rPr>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1" name="Google Shape;313;p43"/>
          <p:cNvSpPr txBox="1"/>
          <p:nvPr/>
        </p:nvSpPr>
        <p:spPr>
          <a:xfrm>
            <a:off x="2931476" y="4520824"/>
            <a:ext cx="4144645" cy="400079"/>
          </a:xfrm>
          <a:prstGeom prst="rect">
            <a:avLst/>
          </a:prstGeom>
          <a:noFill/>
          <a:ln>
            <a:noFill/>
          </a:ln>
        </p:spPr>
        <p:txBody>
          <a:bodyPr spcFirstLastPara="1" wrap="square" lIns="91425" tIns="91425" rIns="91425" bIns="91425" anchor="t" anchorCtr="0">
            <a:spAutoFit/>
          </a:bodyPr>
          <a:lstStyle/>
          <a:p>
            <a:r>
              <a:rPr lang="en-IN" sz="1400" dirty="0">
                <a:latin typeface="Arial" panose="020B0604020202020204" pitchFamily="34" charset="0"/>
                <a:cs typeface="Arial" panose="020B0604020202020204" pitchFamily="34" charset="0"/>
              </a:rPr>
              <a:t>Fig.Yolov4 compared to other algorithms</a:t>
            </a:r>
            <a:endParaRPr lang="en-IN" sz="1400" dirty="0">
              <a:latin typeface="Arial" panose="020B0604020202020204" pitchFamily="34" charset="0"/>
              <a:cs typeface="Arial" panose="020B0604020202020204" pitchFamily="34" charset="0"/>
            </a:endParaRPr>
          </a:p>
        </p:txBody>
      </p:sp>
      <p:sp>
        <p:nvSpPr>
          <p:cNvPr id="14" name="Text Placeholder 13"/>
          <p:cNvSpPr>
            <a:spLocks noGrp="1"/>
          </p:cNvSpPr>
          <p:nvPr>
            <p:ph type="body" sz="quarter" idx="15"/>
          </p:nvPr>
        </p:nvSpPr>
        <p:spPr/>
        <p:txBody>
          <a:bodyPr>
            <a:noAutofit/>
          </a:bodyPr>
          <a:lstStyle/>
          <a:p>
            <a:r>
              <a:rPr lang="en-IN" altLang="en-US" sz="1700" dirty="0" smtClean="0"/>
              <a:t>MS COCO </a:t>
            </a:r>
            <a:endParaRPr lang="en-IN" altLang="en-US" sz="1700" dirty="0"/>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91;p41"/>
          <p:cNvPicPr preferRelativeResize="0"/>
          <p:nvPr/>
        </p:nvPicPr>
        <p:blipFill>
          <a:blip r:embed="rId1"/>
          <a:stretch>
            <a:fillRect/>
          </a:stretch>
        </p:blipFill>
        <p:spPr>
          <a:xfrm>
            <a:off x="384474" y="1093237"/>
            <a:ext cx="8375051" cy="3425438"/>
          </a:xfrm>
          <a:prstGeom prst="rect">
            <a:avLst/>
          </a:prstGeom>
          <a:noFill/>
          <a:ln>
            <a:noFill/>
          </a:ln>
        </p:spPr>
      </p:pic>
      <p:sp>
        <p:nvSpPr>
          <p:cNvPr id="2" name="Title 1"/>
          <p:cNvSpPr>
            <a:spLocks noGrp="1"/>
          </p:cNvSpPr>
          <p:nvPr>
            <p:ph type="title"/>
          </p:nvPr>
        </p:nvSpPr>
        <p:spPr/>
        <p:txBody>
          <a:bodyPr/>
          <a:lstStyle/>
          <a:p>
            <a:r>
              <a:rPr lang="en-IN" dirty="0" smtClean="0"/>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Offline Image Processing</a:t>
            </a:r>
            <a:endParaRPr lang="en-IN" sz="1700" dirty="0"/>
          </a:p>
        </p:txBody>
      </p:sp>
      <p:sp>
        <p:nvSpPr>
          <p:cNvPr id="7" name="Google Shape;313;p43"/>
          <p:cNvSpPr txBox="1"/>
          <p:nvPr/>
        </p:nvSpPr>
        <p:spPr>
          <a:xfrm>
            <a:off x="2931476" y="4520824"/>
            <a:ext cx="4144645" cy="400079"/>
          </a:xfrm>
          <a:prstGeom prst="rect">
            <a:avLst/>
          </a:prstGeom>
          <a:noFill/>
          <a:ln>
            <a:noFill/>
          </a:ln>
        </p:spPr>
        <p:txBody>
          <a:bodyPr spcFirstLastPara="1" wrap="square" lIns="91425" tIns="91425" rIns="91425" bIns="91425" anchor="t" anchorCtr="0">
            <a:spAutoFit/>
          </a:bodyPr>
          <a:lstStyle/>
          <a:p>
            <a:r>
              <a:rPr lang="en-US" sz="1400" dirty="0" smtClean="0">
                <a:latin typeface="Arial" panose="020B0604020202020204" pitchFamily="34" charset="0"/>
                <a:cs typeface="Arial" panose="020B0604020202020204" pitchFamily="34" charset="0"/>
              </a:rPr>
              <a:t>Fig.-Block </a:t>
            </a:r>
            <a:r>
              <a:rPr lang="en-US" sz="1400" dirty="0">
                <a:latin typeface="Arial" panose="020B0604020202020204" pitchFamily="34" charset="0"/>
                <a:cs typeface="Arial" panose="020B0604020202020204" pitchFamily="34" charset="0"/>
              </a:rPr>
              <a:t>Diagram of Yolov4</a:t>
            </a:r>
            <a:endParaRPr lang="en-IN" sz="14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
        <p:nvSpPr>
          <p:cNvPr id="9" name="Rectangle 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3" name="Text Placeholder 2"/>
          <p:cNvSpPr>
            <a:spLocks noGrp="1"/>
          </p:cNvSpPr>
          <p:nvPr>
            <p:ph type="body" sz="quarter" idx="13"/>
          </p:nvPr>
        </p:nvSpPr>
        <p:spPr>
          <a:xfrm>
            <a:off x="628650" y="1180813"/>
            <a:ext cx="7791450" cy="3962687"/>
          </a:xfrm>
        </p:spPr>
        <p:txBody>
          <a:bodyPr>
            <a:normAutofit/>
          </a:bodyPr>
          <a:lstStyle/>
          <a:p>
            <a:pPr algn="just">
              <a:lnSpc>
                <a:spcPct val="100000"/>
              </a:lnSpc>
              <a:buFont typeface="Wingdings" panose="05000000000000000000" pitchFamily="2" charset="2"/>
              <a:buChar char="v"/>
            </a:pPr>
            <a:r>
              <a:rPr lang="en-US" sz="1500" dirty="0">
                <a:solidFill>
                  <a:srgbClr val="292929"/>
                </a:solidFill>
                <a:latin typeface="Arial" panose="020B0604020202020204" pitchFamily="34" charset="0"/>
                <a:cs typeface="Arial" panose="020B0604020202020204" pitchFamily="34" charset="0"/>
              </a:rPr>
              <a:t>Wit is a natural language interface for applications capable of turning sentences into structured </a:t>
            </a:r>
            <a:r>
              <a:rPr lang="en-US" sz="1500" dirty="0" smtClean="0">
                <a:solidFill>
                  <a:srgbClr val="292929"/>
                </a:solidFill>
                <a:latin typeface="Arial" panose="020B0604020202020204" pitchFamily="34" charset="0"/>
                <a:cs typeface="Arial" panose="020B0604020202020204" pitchFamily="34" charset="0"/>
              </a:rPr>
              <a:t>data. It </a:t>
            </a:r>
            <a:r>
              <a:rPr lang="en-US" sz="1500" dirty="0">
                <a:solidFill>
                  <a:srgbClr val="292929"/>
                </a:solidFill>
                <a:latin typeface="Arial" panose="020B0604020202020204" pitchFamily="34" charset="0"/>
                <a:cs typeface="Arial" panose="020B0604020202020204" pitchFamily="34" charset="0"/>
              </a:rPr>
              <a:t>is developed by Facebook</a:t>
            </a:r>
            <a:endParaRPr lang="en-US" sz="1500" dirty="0">
              <a:solidFill>
                <a:srgbClr val="292929"/>
              </a:solidFill>
              <a:latin typeface="Arial" panose="020B0604020202020204" pitchFamily="34" charset="0"/>
              <a:cs typeface="Arial" panose="020B0604020202020204" pitchFamily="34" charset="0"/>
            </a:endParaRPr>
          </a:p>
          <a:p>
            <a:pPr algn="just">
              <a:lnSpc>
                <a:spcPct val="100000"/>
              </a:lnSpc>
              <a:buFont typeface="Wingdings" panose="05000000000000000000" pitchFamily="2" charset="2"/>
              <a:buChar char="v"/>
            </a:pPr>
            <a:r>
              <a:rPr lang="en-US" sz="1500" dirty="0" smtClean="0">
                <a:solidFill>
                  <a:srgbClr val="292929"/>
                </a:solidFill>
                <a:latin typeface="Arial" panose="020B0604020202020204" pitchFamily="34" charset="0"/>
                <a:cs typeface="Arial" panose="020B0604020202020204" pitchFamily="34" charset="0"/>
              </a:rPr>
              <a:t>Wit </a:t>
            </a:r>
            <a:r>
              <a:rPr lang="en-US" sz="1500" dirty="0">
                <a:solidFill>
                  <a:srgbClr val="292929"/>
                </a:solidFill>
                <a:latin typeface="Arial" panose="020B0604020202020204" pitchFamily="34" charset="0"/>
                <a:cs typeface="Arial" panose="020B0604020202020204" pitchFamily="34" charset="0"/>
              </a:rPr>
              <a:t>works with intents and entities.</a:t>
            </a:r>
            <a:endParaRPr lang="en-US" sz="1500" dirty="0">
              <a:solidFill>
                <a:srgbClr val="292929"/>
              </a:solidFill>
              <a:latin typeface="Arial" panose="020B0604020202020204" pitchFamily="34" charset="0"/>
              <a:cs typeface="Arial" panose="020B0604020202020204" pitchFamily="34" charset="0"/>
            </a:endParaRPr>
          </a:p>
          <a:p>
            <a:pPr algn="just">
              <a:lnSpc>
                <a:spcPct val="100000"/>
              </a:lnSpc>
              <a:buFont typeface="Wingdings" panose="05000000000000000000" pitchFamily="2" charset="2"/>
              <a:buChar char="v"/>
            </a:pPr>
            <a:r>
              <a:rPr lang="en-US" sz="1500" b="1" dirty="0" smtClean="0">
                <a:solidFill>
                  <a:srgbClr val="292929"/>
                </a:solidFill>
                <a:latin typeface="Arial" panose="020B0604020202020204" pitchFamily="34" charset="0"/>
                <a:cs typeface="Arial" panose="020B0604020202020204" pitchFamily="34" charset="0"/>
              </a:rPr>
              <a:t>Intents</a:t>
            </a:r>
            <a:r>
              <a:rPr lang="en-US" sz="1500" dirty="0">
                <a:solidFill>
                  <a:srgbClr val="292929"/>
                </a:solidFill>
                <a:latin typeface="Arial" panose="020B0604020202020204" pitchFamily="34" charset="0"/>
                <a:cs typeface="Arial" panose="020B0604020202020204" pitchFamily="34" charset="0"/>
              </a:rPr>
              <a:t> are used to understand the overall meaning of the sentence.</a:t>
            </a:r>
            <a:endParaRPr lang="en-US" sz="1500" dirty="0">
              <a:solidFill>
                <a:srgbClr val="292929"/>
              </a:solidFill>
              <a:latin typeface="Arial" panose="020B0604020202020204" pitchFamily="34" charset="0"/>
              <a:cs typeface="Arial" panose="020B0604020202020204" pitchFamily="34" charset="0"/>
            </a:endParaRPr>
          </a:p>
          <a:p>
            <a:pPr algn="just">
              <a:lnSpc>
                <a:spcPct val="100000"/>
              </a:lnSpc>
              <a:buFont typeface="Wingdings" panose="05000000000000000000" pitchFamily="2" charset="2"/>
              <a:buChar char="v"/>
            </a:pPr>
            <a:r>
              <a:rPr lang="en-US" sz="1500" dirty="0">
                <a:latin typeface="Arial" panose="020B0604020202020204" pitchFamily="34" charset="0"/>
                <a:cs typeface="Arial" panose="020B0604020202020204" pitchFamily="34" charset="0"/>
              </a:rPr>
              <a:t>We train Wit by examples, or </a:t>
            </a:r>
            <a:r>
              <a:rPr lang="en-US" sz="1500" b="1" dirty="0">
                <a:latin typeface="Arial" panose="020B0604020202020204" pitchFamily="34" charset="0"/>
                <a:cs typeface="Arial" panose="020B0604020202020204" pitchFamily="34" charset="0"/>
              </a:rPr>
              <a:t>utterances</a:t>
            </a:r>
            <a:endParaRPr lang="en-US" sz="1500" b="1" dirty="0">
              <a:latin typeface="Arial" panose="020B0604020202020204" pitchFamily="34" charset="0"/>
              <a:cs typeface="Arial" panose="020B0604020202020204" pitchFamily="34" charset="0"/>
            </a:endParaRPr>
          </a:p>
          <a:p>
            <a:pPr algn="just">
              <a:lnSpc>
                <a:spcPct val="100000"/>
              </a:lnSpc>
              <a:buFont typeface="Wingdings" panose="05000000000000000000" pitchFamily="2" charset="2"/>
              <a:buChar char="v"/>
            </a:pPr>
            <a:r>
              <a:rPr lang="en-US" sz="1500" dirty="0">
                <a:latin typeface="Arial" panose="020B0604020202020204" pitchFamily="34" charset="0"/>
                <a:cs typeface="Arial" panose="020B0604020202020204" pitchFamily="34" charset="0"/>
              </a:rPr>
              <a:t>The app doesn't know a lot yet, but it will start to recognize the intent of getting information about the example. When Wit starts recognizing the utterance, the intent will be prefilled along with a level of confidence (between 0 and 1).</a:t>
            </a:r>
            <a:endParaRPr lang="en-US" sz="1500" dirty="0">
              <a:latin typeface="Arial" panose="020B0604020202020204" pitchFamily="34" charset="0"/>
              <a:cs typeface="Arial" panose="020B0604020202020204" pitchFamily="34" charset="0"/>
            </a:endParaRPr>
          </a:p>
          <a:p>
            <a:pPr algn="just">
              <a:lnSpc>
                <a:spcPct val="100000"/>
              </a:lnSpc>
              <a:buFont typeface="Wingdings" panose="05000000000000000000" pitchFamily="2" charset="2"/>
              <a:buChar char="v"/>
            </a:pPr>
            <a:r>
              <a:rPr lang="en-US" sz="1500" dirty="0">
                <a:latin typeface="Arial" panose="020B0604020202020204" pitchFamily="34" charset="0"/>
                <a:cs typeface="Arial" panose="020B0604020202020204" pitchFamily="34" charset="0"/>
              </a:rPr>
              <a:t>In </a:t>
            </a:r>
            <a:r>
              <a:rPr lang="en-US" sz="1500" dirty="0" smtClean="0">
                <a:latin typeface="Arial" panose="020B0604020202020204" pitchFamily="34" charset="0"/>
                <a:cs typeface="Arial" panose="020B0604020202020204" pitchFamily="34" charset="0"/>
              </a:rPr>
              <a:t>Wit AI </a:t>
            </a:r>
            <a:r>
              <a:rPr lang="en-US" sz="1500" dirty="0">
                <a:latin typeface="Arial" panose="020B0604020202020204" pitchFamily="34" charset="0"/>
                <a:cs typeface="Arial" panose="020B0604020202020204" pitchFamily="34" charset="0"/>
              </a:rPr>
              <a:t>some authorization of application is also done by the user by using authorization bearer code and it is different for every account associated with that app</a:t>
            </a:r>
            <a:r>
              <a:rPr lang="en-US" sz="1500" dirty="0" smtClean="0">
                <a:latin typeface="Arial" panose="020B0604020202020204" pitchFamily="34" charset="0"/>
                <a:cs typeface="Arial" panose="020B0604020202020204" pitchFamily="34" charset="0"/>
              </a:rPr>
              <a:t>.</a:t>
            </a:r>
            <a:endParaRPr lang="en-US" sz="15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Wit AI</a:t>
            </a:r>
            <a:endParaRPr lang="en-IN" sz="1700"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3" name="Text Placeholder 2"/>
          <p:cNvSpPr>
            <a:spLocks noGrp="1"/>
          </p:cNvSpPr>
          <p:nvPr>
            <p:ph type="body" sz="quarter" idx="13"/>
          </p:nvPr>
        </p:nvSpPr>
        <p:spPr/>
        <p:txBody>
          <a:bodyPr/>
          <a:lstStyle/>
          <a:p>
            <a:pPr algn="just">
              <a:lnSpc>
                <a:spcPct val="100000"/>
              </a:lnSpc>
            </a:pPr>
            <a:r>
              <a:rPr lang="en-US" sz="1500" dirty="0">
                <a:solidFill>
                  <a:srgbClr val="24292F"/>
                </a:solidFill>
                <a:latin typeface="Arial" panose="020B0604020202020204" pitchFamily="34" charset="0"/>
                <a:cs typeface="Arial" panose="020B0604020202020204" pitchFamily="34" charset="0"/>
              </a:rPr>
              <a:t>We are </a:t>
            </a:r>
            <a:r>
              <a:rPr lang="en-US" sz="1500" dirty="0" smtClean="0">
                <a:solidFill>
                  <a:srgbClr val="24292F"/>
                </a:solidFill>
                <a:latin typeface="Arial" panose="020B0604020202020204" pitchFamily="34" charset="0"/>
                <a:cs typeface="Arial" panose="020B0604020202020204" pitchFamily="34" charset="0"/>
              </a:rPr>
              <a:t>using Wit AI </a:t>
            </a:r>
            <a:r>
              <a:rPr lang="en-US" sz="1500" dirty="0">
                <a:solidFill>
                  <a:srgbClr val="24292F"/>
                </a:solidFill>
                <a:latin typeface="Arial" panose="020B0604020202020204" pitchFamily="34" charset="0"/>
                <a:cs typeface="Arial" panose="020B0604020202020204" pitchFamily="34" charset="0"/>
              </a:rPr>
              <a:t>here to recognize the text in the audio matching with the  intent. For ex-Turn off </a:t>
            </a:r>
            <a:r>
              <a:rPr lang="en-US" sz="1500" b="1" dirty="0">
                <a:solidFill>
                  <a:srgbClr val="24292F"/>
                </a:solidFill>
                <a:latin typeface="Arial" panose="020B0604020202020204" pitchFamily="34" charset="0"/>
                <a:cs typeface="Arial" panose="020B0604020202020204" pitchFamily="34" charset="0"/>
              </a:rPr>
              <a:t>kitchen </a:t>
            </a:r>
            <a:r>
              <a:rPr lang="en-US" sz="1500" dirty="0">
                <a:solidFill>
                  <a:srgbClr val="24292F"/>
                </a:solidFill>
                <a:latin typeface="Arial" panose="020B0604020202020204" pitchFamily="34" charset="0"/>
                <a:cs typeface="Arial" panose="020B0604020202020204" pitchFamily="34" charset="0"/>
              </a:rPr>
              <a:t>light. </a:t>
            </a:r>
            <a:endParaRPr lang="en-US" sz="1500" dirty="0">
              <a:solidFill>
                <a:srgbClr val="24292F"/>
              </a:solidFill>
              <a:latin typeface="Arial" panose="020B0604020202020204" pitchFamily="34" charset="0"/>
              <a:cs typeface="Arial" panose="020B0604020202020204" pitchFamily="34" charset="0"/>
            </a:endParaRPr>
          </a:p>
          <a:p>
            <a:pPr algn="just">
              <a:lnSpc>
                <a:spcPct val="100000"/>
              </a:lnSpc>
            </a:pPr>
            <a:r>
              <a:rPr lang="en-US" sz="1500" dirty="0">
                <a:solidFill>
                  <a:srgbClr val="24292F"/>
                </a:solidFill>
                <a:latin typeface="Arial" panose="020B0604020202020204" pitchFamily="34" charset="0"/>
                <a:cs typeface="Arial" panose="020B0604020202020204" pitchFamily="34" charset="0"/>
              </a:rPr>
              <a:t>Here we want to recognize the word kitchen in the given input by the user as a voice.</a:t>
            </a:r>
            <a:endParaRPr lang="en-US" sz="1500" dirty="0">
              <a:solidFill>
                <a:srgbClr val="24292F"/>
              </a:solidFill>
              <a:latin typeface="Arial" panose="020B0604020202020204" pitchFamily="34" charset="0"/>
              <a:cs typeface="Arial" panose="020B0604020202020204" pitchFamily="34" charset="0"/>
            </a:endParaRPr>
          </a:p>
          <a:p>
            <a:pPr algn="just">
              <a:lnSpc>
                <a:spcPct val="100000"/>
              </a:lnSpc>
            </a:pPr>
            <a:r>
              <a:rPr lang="en-US" sz="1500" dirty="0">
                <a:solidFill>
                  <a:srgbClr val="24292F"/>
                </a:solidFill>
                <a:latin typeface="Arial" panose="020B0604020202020204" pitchFamily="34" charset="0"/>
                <a:cs typeface="Arial" panose="020B0604020202020204" pitchFamily="34" charset="0"/>
              </a:rPr>
              <a:t>The first thing we're going to need is some kind of "wake word detection system". This will continuously listen to audio, waiting for a trigger phrase or word. When it hears this word it will wake up the rest of the system and start recording audio to capture whatever instructions the user has. Once the audio has been captured it will send it off to a server to be </a:t>
            </a:r>
            <a:r>
              <a:rPr lang="en-US" sz="1500" dirty="0" smtClean="0">
                <a:solidFill>
                  <a:srgbClr val="24292F"/>
                </a:solidFill>
                <a:latin typeface="Arial" panose="020B0604020202020204" pitchFamily="34" charset="0"/>
                <a:cs typeface="Arial" panose="020B0604020202020204" pitchFamily="34" charset="0"/>
              </a:rPr>
              <a:t>recognized. </a:t>
            </a:r>
            <a:r>
              <a:rPr lang="en-US" sz="1500" dirty="0">
                <a:solidFill>
                  <a:srgbClr val="24292F"/>
                </a:solidFill>
                <a:latin typeface="Arial" panose="020B0604020202020204" pitchFamily="34" charset="0"/>
                <a:cs typeface="Arial" panose="020B0604020202020204" pitchFamily="34" charset="0"/>
              </a:rPr>
              <a:t>The server processes the audio and works out what the user is asking for</a:t>
            </a:r>
            <a:r>
              <a:rPr lang="en-US" sz="1500" dirty="0" smtClean="0">
                <a:solidFill>
                  <a:srgbClr val="24292F"/>
                </a:solidFill>
                <a:latin typeface="Arial" panose="020B0604020202020204" pitchFamily="34" charset="0"/>
                <a:cs typeface="Arial" panose="020B0604020202020204" pitchFamily="34" charset="0"/>
              </a:rPr>
              <a:t>.</a:t>
            </a:r>
            <a:endParaRPr lang="en-US" sz="1500" dirty="0">
              <a:solidFill>
                <a:srgbClr val="24292F"/>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Wit AI…</a:t>
            </a:r>
            <a:endParaRPr lang="en-IN" sz="1700"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3" name="Text Placeholder 2"/>
          <p:cNvSpPr>
            <a:spLocks noGrp="1"/>
          </p:cNvSpPr>
          <p:nvPr>
            <p:ph type="body" sz="quarter" idx="13"/>
          </p:nvPr>
        </p:nvSpPr>
        <p:spPr/>
        <p:txBody>
          <a:bodyPr/>
          <a:lstStyle/>
          <a:p>
            <a:endParaRPr lang="en-IN"/>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Wit AI…</a:t>
            </a:r>
            <a:endParaRPr lang="en-IN" sz="1700" dirty="0"/>
          </a:p>
        </p:txBody>
      </p:sp>
      <p:pic>
        <p:nvPicPr>
          <p:cNvPr id="6" name="Picture 4" descr="An Alexa Syste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495" y="1369060"/>
            <a:ext cx="7801610" cy="30791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3" name="Text Placeholder 2"/>
          <p:cNvSpPr>
            <a:spLocks noGrp="1"/>
          </p:cNvSpPr>
          <p:nvPr>
            <p:ph type="body" sz="quarter" idx="13"/>
          </p:nvPr>
        </p:nvSpPr>
        <p:spPr>
          <a:xfrm>
            <a:off x="525619" y="1361051"/>
            <a:ext cx="7886700" cy="2957513"/>
          </a:xfrm>
        </p:spPr>
        <p:txBody>
          <a:bodyPr>
            <a:normAutofit/>
          </a:bodyPr>
          <a:lstStyle/>
          <a:p>
            <a:pPr marL="457200" lvl="0" indent="-323850" algn="just">
              <a:lnSpc>
                <a:spcPct val="115000"/>
              </a:lnSpc>
              <a:spcBef>
                <a:spcPts val="900"/>
              </a:spcBef>
              <a:buSzPts val="1500"/>
              <a:buFont typeface="Wingdings" panose="05000000000000000000" pitchFamily="2" charset="2"/>
              <a:buChar char="v"/>
            </a:pPr>
            <a:r>
              <a:rPr lang="en-US" sz="1500" dirty="0">
                <a:latin typeface="Arial" panose="020B0604020202020204"/>
                <a:ea typeface="Arial" panose="020B0604020202020204"/>
                <a:cs typeface="Arial" panose="020B0604020202020204"/>
                <a:sym typeface="Arial" panose="020B0604020202020204"/>
              </a:rPr>
              <a:t>For the  complete access of the  SmartGlass , an android application  is  being   used  which will be equipped with features like tracking the beneficial data like object detection and other related results</a:t>
            </a:r>
            <a:r>
              <a:rPr lang="en-US" sz="1500" dirty="0" smtClean="0">
                <a:latin typeface="Arial" panose="020B0604020202020204"/>
                <a:ea typeface="Arial" panose="020B0604020202020204"/>
                <a:cs typeface="Arial" panose="020B0604020202020204"/>
                <a:sym typeface="Arial" panose="020B0604020202020204"/>
              </a:rPr>
              <a:t>.</a:t>
            </a:r>
            <a:endParaRPr lang="en-US" sz="1500" dirty="0">
              <a:latin typeface="Arial" panose="020B0604020202020204"/>
              <a:ea typeface="Arial" panose="020B0604020202020204"/>
              <a:cs typeface="Arial" panose="020B0604020202020204"/>
              <a:sym typeface="Arial" panose="020B0604020202020204"/>
            </a:endParaRPr>
          </a:p>
          <a:p>
            <a:pPr marL="457200" lvl="0" indent="-323850" algn="just">
              <a:lnSpc>
                <a:spcPct val="115000"/>
              </a:lnSpc>
              <a:spcBef>
                <a:spcPts val="0"/>
              </a:spcBef>
              <a:buSzPts val="1500"/>
              <a:buFont typeface="Wingdings" panose="05000000000000000000" pitchFamily="2" charset="2"/>
              <a:buChar char="v"/>
            </a:pPr>
            <a:r>
              <a:rPr lang="en-US" altLang="en-GB" sz="1500" dirty="0">
                <a:latin typeface="Arial" panose="020B0604020202020204"/>
                <a:ea typeface="Arial" panose="020B0604020202020204"/>
                <a:cs typeface="Arial" panose="020B0604020202020204"/>
                <a:sym typeface="Arial" panose="020B0604020202020204"/>
              </a:rPr>
              <a:t>Featured with Connectivity Functions, Reminders</a:t>
            </a:r>
            <a:r>
              <a:rPr lang="en-US" sz="1500" dirty="0">
                <a:latin typeface="Arial" panose="020B0604020202020204"/>
                <a:ea typeface="Arial" panose="020B0604020202020204"/>
                <a:cs typeface="Arial" panose="020B0604020202020204"/>
                <a:sym typeface="Arial" panose="020B0604020202020204"/>
              </a:rPr>
              <a:t>, and complete customization of the </a:t>
            </a:r>
            <a:r>
              <a:rPr lang="en-US" sz="1500" dirty="0" err="1">
                <a:latin typeface="Arial" panose="020B0604020202020204"/>
                <a:ea typeface="Arial" panose="020B0604020202020204"/>
                <a:cs typeface="Arial" panose="020B0604020202020204"/>
                <a:sym typeface="Arial" panose="020B0604020202020204"/>
              </a:rPr>
              <a:t>smartglass</a:t>
            </a:r>
            <a:r>
              <a:rPr lang="en-US" sz="1500" dirty="0">
                <a:latin typeface="Arial" panose="020B0604020202020204"/>
                <a:ea typeface="Arial" panose="020B0604020202020204"/>
                <a:cs typeface="Arial" panose="020B0604020202020204"/>
                <a:sym typeface="Arial" panose="020B0604020202020204"/>
              </a:rPr>
              <a:t> and the </a:t>
            </a:r>
            <a:r>
              <a:rPr lang="en-US" sz="1500" dirty="0" err="1">
                <a:latin typeface="Arial" panose="020B0604020202020204"/>
                <a:ea typeface="Arial" panose="020B0604020202020204"/>
                <a:cs typeface="Arial" panose="020B0604020202020204"/>
                <a:sym typeface="Arial" panose="020B0604020202020204"/>
              </a:rPr>
              <a:t>smartband</a:t>
            </a:r>
            <a:r>
              <a:rPr lang="en-US" sz="1500" dirty="0">
                <a:latin typeface="Arial" panose="020B0604020202020204"/>
                <a:ea typeface="Arial" panose="020B0604020202020204"/>
                <a:cs typeface="Arial" panose="020B0604020202020204"/>
                <a:sym typeface="Arial" panose="020B0604020202020204"/>
              </a:rPr>
              <a:t>.  The  </a:t>
            </a:r>
            <a:r>
              <a:rPr lang="en-US" sz="1500" dirty="0" err="1">
                <a:latin typeface="Arial" panose="020B0604020202020204"/>
                <a:ea typeface="Arial" panose="020B0604020202020204"/>
                <a:cs typeface="Arial" panose="020B0604020202020204"/>
                <a:sym typeface="Arial" panose="020B0604020202020204"/>
              </a:rPr>
              <a:t>smartband</a:t>
            </a:r>
            <a:r>
              <a:rPr lang="en-US" sz="1500" dirty="0">
                <a:latin typeface="Arial" panose="020B0604020202020204"/>
                <a:ea typeface="Arial" panose="020B0604020202020204"/>
                <a:cs typeface="Arial" panose="020B0604020202020204"/>
                <a:sym typeface="Arial" panose="020B0604020202020204"/>
              </a:rPr>
              <a:t> data  will  be  in sync with the </a:t>
            </a:r>
            <a:r>
              <a:rPr lang="en-US" sz="1500" dirty="0" err="1">
                <a:latin typeface="Arial" panose="020B0604020202020204"/>
                <a:ea typeface="Arial" panose="020B0604020202020204"/>
                <a:cs typeface="Arial" panose="020B0604020202020204"/>
                <a:sym typeface="Arial" panose="020B0604020202020204"/>
              </a:rPr>
              <a:t>smartglass</a:t>
            </a:r>
            <a:r>
              <a:rPr lang="en-US" sz="1500" dirty="0">
                <a:latin typeface="Arial" panose="020B0604020202020204"/>
                <a:ea typeface="Arial" panose="020B0604020202020204"/>
                <a:cs typeface="Arial" panose="020B0604020202020204"/>
                <a:sym typeface="Arial" panose="020B0604020202020204"/>
              </a:rPr>
              <a:t> and the application</a:t>
            </a:r>
            <a:r>
              <a:rPr lang="en-US" sz="1500" dirty="0" smtClean="0">
                <a:latin typeface="Arial" panose="020B0604020202020204"/>
                <a:ea typeface="Arial" panose="020B0604020202020204"/>
                <a:cs typeface="Arial" panose="020B0604020202020204"/>
                <a:sym typeface="Arial" panose="020B0604020202020204"/>
              </a:rPr>
              <a:t>.</a:t>
            </a:r>
            <a:endParaRPr lang="en-US" sz="1500" dirty="0">
              <a:latin typeface="Arial" panose="020B0604020202020204"/>
              <a:ea typeface="Arial" panose="020B0604020202020204"/>
              <a:cs typeface="Arial" panose="020B0604020202020204"/>
              <a:sym typeface="Arial" panose="020B0604020202020204"/>
            </a:endParaRPr>
          </a:p>
          <a:p>
            <a:pPr marL="457200" lvl="0" indent="-323850" algn="just">
              <a:lnSpc>
                <a:spcPct val="115000"/>
              </a:lnSpc>
              <a:spcBef>
                <a:spcPts val="0"/>
              </a:spcBef>
              <a:buSzPts val="1500"/>
              <a:buFont typeface="Wingdings" panose="05000000000000000000" pitchFamily="2" charset="2"/>
              <a:buChar char="v"/>
            </a:pPr>
            <a:r>
              <a:rPr lang="en-US" sz="1500" dirty="0">
                <a:latin typeface="Arial" panose="020B0604020202020204"/>
                <a:ea typeface="Arial" panose="020B0604020202020204"/>
                <a:cs typeface="Arial" panose="020B0604020202020204"/>
                <a:sym typeface="Arial" panose="020B0604020202020204"/>
              </a:rPr>
              <a:t>The customization options provided by the application will be setting up the accounts for various  services </a:t>
            </a:r>
            <a:r>
              <a:rPr lang="en-US" sz="1500" dirty="0" err="1">
                <a:latin typeface="Arial" panose="020B0604020202020204"/>
                <a:ea typeface="Arial" panose="020B0604020202020204"/>
                <a:cs typeface="Arial" panose="020B0604020202020204"/>
                <a:sym typeface="Arial" panose="020B0604020202020204"/>
              </a:rPr>
              <a:t>i.e</a:t>
            </a:r>
            <a:r>
              <a:rPr lang="en-US" sz="1500" dirty="0">
                <a:latin typeface="Arial" panose="020B0604020202020204"/>
                <a:ea typeface="Arial" panose="020B0604020202020204"/>
                <a:cs typeface="Arial" panose="020B0604020202020204"/>
                <a:sym typeface="Arial" panose="020B0604020202020204"/>
              </a:rPr>
              <a:t> the search functionalities,  map functionalities,  and various other optional features like voice notifications, etc.</a:t>
            </a:r>
            <a:endParaRPr lang="en-US" sz="1500" dirty="0">
              <a:latin typeface="Arial" panose="020B0604020202020204"/>
              <a:ea typeface="Arial" panose="020B0604020202020204"/>
              <a:cs typeface="Arial" panose="020B0604020202020204"/>
              <a:sym typeface="Arial" panose="020B0604020202020204"/>
            </a:endParaRPr>
          </a:p>
          <a:p>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Mobile App</a:t>
            </a:r>
            <a:endParaRPr lang="en-IN" sz="1700" dirty="0"/>
          </a:p>
        </p:txBody>
      </p:sp>
      <p:sp>
        <p:nvSpPr>
          <p:cNvPr id="6" name="Rectangle 5"/>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5" name="Text Placeholder 4"/>
          <p:cNvSpPr>
            <a:spLocks noGrp="1"/>
          </p:cNvSpPr>
          <p:nvPr>
            <p:ph type="body" sz="quarter" idx="15"/>
          </p:nvPr>
        </p:nvSpPr>
        <p:spPr/>
        <p:txBody>
          <a:bodyPr>
            <a:noAutofit/>
          </a:bodyPr>
          <a:lstStyle/>
          <a:p>
            <a:r>
              <a:rPr lang="en-IN" sz="1700" dirty="0" smtClean="0"/>
              <a:t>Block Diagram of Android App</a:t>
            </a:r>
            <a:endParaRPr lang="en-IN" sz="1700" dirty="0"/>
          </a:p>
        </p:txBody>
      </p:sp>
      <p:pic>
        <p:nvPicPr>
          <p:cNvPr id="6" name="Picture 5" descr="Block Diagram"/>
          <p:cNvPicPr>
            <a:picLocks noChangeAspect="1"/>
          </p:cNvPicPr>
          <p:nvPr/>
        </p:nvPicPr>
        <p:blipFill>
          <a:blip r:embed="rId1"/>
          <a:stretch>
            <a:fillRect/>
          </a:stretch>
        </p:blipFill>
        <p:spPr>
          <a:xfrm>
            <a:off x="558446" y="1097280"/>
            <a:ext cx="7721954" cy="3487642"/>
          </a:xfrm>
          <a:prstGeom prst="rect">
            <a:avLst/>
          </a:prstGeom>
        </p:spPr>
      </p:pic>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
        <p:nvSpPr>
          <p:cNvPr id="10" name="Google Shape;313;p43"/>
          <p:cNvSpPr txBox="1"/>
          <p:nvPr/>
        </p:nvSpPr>
        <p:spPr>
          <a:xfrm>
            <a:off x="2931476" y="4520824"/>
            <a:ext cx="4144645" cy="400079"/>
          </a:xfrm>
          <a:prstGeom prst="rect">
            <a:avLst/>
          </a:prstGeom>
          <a:noFill/>
          <a:ln>
            <a:noFill/>
          </a:ln>
        </p:spPr>
        <p:txBody>
          <a:bodyPr spcFirstLastPara="1" wrap="square" lIns="91425" tIns="91425" rIns="91425" bIns="91425" anchor="t" anchorCtr="0">
            <a:spAutoFit/>
          </a:bodyPr>
          <a:lstStyle/>
          <a:p>
            <a:r>
              <a:rPr lang="en-US" sz="1400" dirty="0" smtClean="0">
                <a:latin typeface="Arial" panose="020B0604020202020204" pitchFamily="34" charset="0"/>
                <a:cs typeface="Arial" panose="020B0604020202020204" pitchFamily="34" charset="0"/>
              </a:rPr>
              <a:t>Fig.-Block Diagram of Android App</a:t>
            </a:r>
            <a:endParaRPr lang="en-IN" sz="1400" dirty="0">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Results</a:t>
            </a:r>
            <a:endParaRPr lang="en-IN" altLang="en-US"/>
          </a:p>
        </p:txBody>
      </p:sp>
      <p:sp>
        <p:nvSpPr>
          <p:cNvPr id="4" name="Slide Number Placeholder 3"/>
          <p:cNvSpPr>
            <a:spLocks noGrp="1"/>
          </p:cNvSpPr>
          <p:nvPr>
            <p:ph type="sldNum" sz="quarter" idx="15"/>
          </p:nvPr>
        </p:nvSpPr>
        <p:spPr/>
        <p:txBody>
          <a:bodyPr/>
          <a:lstStyle/>
          <a:p>
            <a:fld id="{3DD97BEB-BAEF-0344-9D5C-EC73E478698A}" type="slidenum">
              <a:rPr lang="en-US" smtClean="0"/>
            </a:fld>
            <a:endParaRPr lang="en-US"/>
          </a:p>
        </p:txBody>
      </p:sp>
      <p:grpSp>
        <p:nvGrpSpPr>
          <p:cNvPr id="67" name="Group 67"/>
          <p:cNvGrpSpPr/>
          <p:nvPr/>
        </p:nvGrpSpPr>
        <p:grpSpPr>
          <a:xfrm>
            <a:off x="621030" y="1144270"/>
            <a:ext cx="4232275" cy="1598504"/>
            <a:chOff x="1984" y="59705"/>
            <a:chExt cx="4871" cy="2775"/>
          </a:xfrm>
        </p:grpSpPr>
        <p:sp>
          <p:nvSpPr>
            <p:cNvPr id="21" name="Text Box 21"/>
            <p:cNvSpPr txBox="1"/>
            <p:nvPr/>
          </p:nvSpPr>
          <p:spPr>
            <a:xfrm>
              <a:off x="1984" y="61898"/>
              <a:ext cx="4865" cy="582"/>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JSON response feed</a:t>
              </a:r>
              <a:endParaRPr lang="en-GB" sz="1000">
                <a:latin typeface="Arial" panose="020B0604020202020204" pitchFamily="34" charset="0"/>
                <a:cs typeface="Arial" panose="020B0604020202020204" pitchFamily="34" charset="0"/>
                <a:sym typeface="Times New Roman" panose="02020603050405020304"/>
              </a:endParaRPr>
            </a:p>
          </p:txBody>
        </p:sp>
        <p:pic>
          <p:nvPicPr>
            <p:cNvPr id="17" name="Picture 2"/>
            <p:cNvPicPr>
              <a:picLocks noChangeAspect="1"/>
            </p:cNvPicPr>
            <p:nvPr/>
          </p:nvPicPr>
          <p:blipFill>
            <a:blip r:embed="rId1"/>
            <a:stretch>
              <a:fillRect/>
            </a:stretch>
          </p:blipFill>
          <p:spPr>
            <a:xfrm>
              <a:off x="1993" y="59705"/>
              <a:ext cx="4862" cy="2293"/>
            </a:xfrm>
            <a:prstGeom prst="rect">
              <a:avLst/>
            </a:prstGeom>
            <a:noFill/>
            <a:ln>
              <a:solidFill>
                <a:schemeClr val="tx1"/>
              </a:solidFill>
            </a:ln>
          </p:spPr>
        </p:pic>
      </p:grpSp>
      <p:sp>
        <p:nvSpPr>
          <p:cNvPr id="3" name="Text Placeholder 2"/>
          <p:cNvSpPr>
            <a:spLocks noGrp="1"/>
          </p:cNvSpPr>
          <p:nvPr>
            <p:ph type="body" sz="quarter" idx="16"/>
          </p:nvPr>
        </p:nvSpPr>
        <p:spPr/>
        <p:txBody>
          <a:bodyPr/>
          <a:lstStyle/>
          <a:p>
            <a:r>
              <a:rPr lang="en-IN" altLang="en-US" sz="1700" dirty="0">
                <a:sym typeface="+mn-ea"/>
              </a:rPr>
              <a:t>Online &amp; Offline Image Processing</a:t>
            </a:r>
            <a:endParaRPr lang="en-US" sz="1700" dirty="0"/>
          </a:p>
        </p:txBody>
      </p:sp>
      <p:grpSp>
        <p:nvGrpSpPr>
          <p:cNvPr id="65" name="Group 65"/>
          <p:cNvGrpSpPr/>
          <p:nvPr/>
        </p:nvGrpSpPr>
        <p:grpSpPr>
          <a:xfrm>
            <a:off x="628650" y="2651125"/>
            <a:ext cx="4224655" cy="2180586"/>
            <a:chOff x="1993" y="62128"/>
            <a:chExt cx="4791" cy="3634"/>
          </a:xfrm>
        </p:grpSpPr>
        <p:sp>
          <p:nvSpPr>
            <p:cNvPr id="22" name="Text Box 22"/>
            <p:cNvSpPr txBox="1"/>
            <p:nvPr/>
          </p:nvSpPr>
          <p:spPr>
            <a:xfrm>
              <a:off x="2010" y="65203"/>
              <a:ext cx="4763" cy="559"/>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Online image processing output on serial monitor</a:t>
              </a:r>
              <a:endParaRPr lang="en-GB" sz="1000">
                <a:latin typeface="Arial" panose="020B0604020202020204" pitchFamily="34" charset="0"/>
                <a:cs typeface="Arial" panose="020B0604020202020204" pitchFamily="34" charset="0"/>
                <a:sym typeface="Times New Roman" panose="02020603050405020304"/>
              </a:endParaRPr>
            </a:p>
          </p:txBody>
        </p:sp>
        <p:pic>
          <p:nvPicPr>
            <p:cNvPr id="11" name="image5.png"/>
            <p:cNvPicPr preferRelativeResize="0"/>
            <p:nvPr/>
          </p:nvPicPr>
          <p:blipFill>
            <a:blip r:embed="rId2"/>
            <a:srcRect l="801" t="1088"/>
            <a:stretch>
              <a:fillRect/>
            </a:stretch>
          </p:blipFill>
          <p:spPr>
            <a:xfrm>
              <a:off x="1993" y="62128"/>
              <a:ext cx="4791" cy="3056"/>
            </a:xfrm>
            <a:prstGeom prst="rect">
              <a:avLst/>
            </a:prstGeom>
            <a:noFill/>
            <a:ln>
              <a:noFill/>
            </a:ln>
          </p:spPr>
        </p:pic>
      </p:grpSp>
      <p:pic>
        <p:nvPicPr>
          <p:cNvPr id="300" name="Google Shape;300;p42"/>
          <p:cNvPicPr preferRelativeResize="0">
            <a:picLocks noGrp="1" noChangeAspect="1"/>
          </p:cNvPicPr>
          <p:nvPr>
            <p:ph type="tbl" sz="quarter" idx="14"/>
          </p:nvPr>
        </p:nvPicPr>
        <p:blipFill>
          <a:blip r:embed="rId3"/>
          <a:stretch>
            <a:fillRect/>
          </a:stretch>
        </p:blipFill>
        <p:spPr>
          <a:xfrm>
            <a:off x="5018405" y="1143635"/>
            <a:ext cx="3496945" cy="3351530"/>
          </a:xfrm>
          <a:prstGeom prst="rect">
            <a:avLst/>
          </a:prstGeom>
          <a:noFill/>
          <a:ln>
            <a:noFill/>
          </a:ln>
        </p:spPr>
      </p:pic>
      <p:sp>
        <p:nvSpPr>
          <p:cNvPr id="13" name="Rectangle 12"/>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4" name="Picture 13" descr="kiit-new-logo"/>
          <p:cNvPicPr>
            <a:picLocks noChangeAspect="1"/>
          </p:cNvPicPr>
          <p:nvPr/>
        </p:nvPicPr>
        <p:blipFill>
          <a:blip r:embed="rId4"/>
          <a:srcRect l="36340" r="33987" b="34667"/>
          <a:stretch>
            <a:fillRect/>
          </a:stretch>
        </p:blipFill>
        <p:spPr>
          <a:xfrm>
            <a:off x="7899400" y="397277"/>
            <a:ext cx="738505" cy="4787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8"/>
          <p:cNvGrpSpPr/>
          <p:nvPr/>
        </p:nvGrpSpPr>
        <p:grpSpPr>
          <a:xfrm>
            <a:off x="628650" y="1175385"/>
            <a:ext cx="7887335" cy="3141345"/>
            <a:chOff x="7219" y="59435"/>
            <a:chExt cx="4835" cy="3179"/>
          </a:xfrm>
        </p:grpSpPr>
        <p:pic>
          <p:nvPicPr>
            <p:cNvPr id="10" name="image11.jpg" descr="E:\PROJECTS\SMART GLASS\Img+videos\Web-page-output2.jpgWeb-page-output2"/>
            <p:cNvPicPr preferRelativeResize="0"/>
            <p:nvPr/>
          </p:nvPicPr>
          <p:blipFill>
            <a:blip r:embed="rId1"/>
            <a:srcRect/>
            <a:stretch>
              <a:fillRect/>
            </a:stretch>
          </p:blipFill>
          <p:spPr>
            <a:xfrm>
              <a:off x="9728" y="59435"/>
              <a:ext cx="2326" cy="3179"/>
            </a:xfrm>
            <a:prstGeom prst="rect">
              <a:avLst/>
            </a:prstGeom>
            <a:ln>
              <a:solidFill>
                <a:schemeClr val="tx1"/>
              </a:solidFill>
            </a:ln>
          </p:spPr>
        </p:pic>
        <p:pic>
          <p:nvPicPr>
            <p:cNvPr id="9" name="image10.jpg" descr="E:\PROJECTS\SMART GLASS\Img+videos\Web-page-output.jpgWeb-page-output"/>
            <p:cNvPicPr preferRelativeResize="0"/>
            <p:nvPr/>
          </p:nvPicPr>
          <p:blipFill>
            <a:blip r:embed="rId2"/>
            <a:srcRect/>
            <a:stretch>
              <a:fillRect/>
            </a:stretch>
          </p:blipFill>
          <p:spPr>
            <a:xfrm>
              <a:off x="7219" y="59437"/>
              <a:ext cx="2447" cy="3175"/>
            </a:xfrm>
            <a:prstGeom prst="rect">
              <a:avLst/>
            </a:prstGeom>
            <a:ln>
              <a:solidFill>
                <a:schemeClr val="tx1"/>
              </a:solidFill>
            </a:ln>
          </p:spPr>
        </p:pic>
      </p:grpSp>
      <p:sp>
        <p:nvSpPr>
          <p:cNvPr id="2" name="Title 1"/>
          <p:cNvSpPr>
            <a:spLocks noGrp="1"/>
          </p:cNvSpPr>
          <p:nvPr>
            <p:ph type="title"/>
          </p:nvPr>
        </p:nvSpPr>
        <p:spPr/>
        <p:txBody>
          <a:bodyPr/>
          <a:lstStyle/>
          <a:p>
            <a:r>
              <a:rPr lang="en-IN" altLang="en-US"/>
              <a:t>Results...</a:t>
            </a:r>
            <a:endParaRPr lang="en-IN" altLang="en-US"/>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4" name="Text Placeholder 13"/>
          <p:cNvSpPr>
            <a:spLocks noGrp="1"/>
          </p:cNvSpPr>
          <p:nvPr>
            <p:ph type="body" sz="quarter" idx="15"/>
          </p:nvPr>
        </p:nvSpPr>
        <p:spPr/>
        <p:txBody>
          <a:bodyPr>
            <a:noAutofit/>
          </a:bodyPr>
          <a:lstStyle/>
          <a:p>
            <a:r>
              <a:rPr lang="en-IN" altLang="en-US" sz="1700" dirty="0">
                <a:sym typeface="+mn-ea"/>
              </a:rPr>
              <a:t>Output on Web-page</a:t>
            </a:r>
            <a:endParaRPr lang="en-IN" altLang="en-US" sz="1700" dirty="0"/>
          </a:p>
        </p:txBody>
      </p:sp>
      <p:sp>
        <p:nvSpPr>
          <p:cNvPr id="11" name="Rectangle 10"/>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2" name="Picture 11" descr="kiit-new-logo"/>
          <p:cNvPicPr>
            <a:picLocks noChangeAspect="1"/>
          </p:cNvPicPr>
          <p:nvPr/>
        </p:nvPicPr>
        <p:blipFill>
          <a:blip r:embed="rId3"/>
          <a:srcRect l="36340" r="33987" b="34667"/>
          <a:stretch>
            <a:fillRect/>
          </a:stretch>
        </p:blipFill>
        <p:spPr>
          <a:xfrm>
            <a:off x="7899400" y="397277"/>
            <a:ext cx="738505" cy="47879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Presentation Overview</a:t>
            </a:r>
            <a:endParaRPr lang="en-IN" altLang="en-US"/>
          </a:p>
        </p:txBody>
      </p:sp>
      <p:sp>
        <p:nvSpPr>
          <p:cNvPr id="3" name="Text Placeholder 2"/>
          <p:cNvSpPr>
            <a:spLocks noGrp="1"/>
          </p:cNvSpPr>
          <p:nvPr>
            <p:ph type="body" sz="quarter" idx="13"/>
          </p:nvPr>
        </p:nvSpPr>
        <p:spPr>
          <a:xfrm>
            <a:off x="628650" y="900430"/>
            <a:ext cx="7541895" cy="3951605"/>
          </a:xfrm>
        </p:spPr>
        <p:txBody>
          <a:bodyPr>
            <a:normAutofit/>
          </a:bodyPr>
          <a:lstStyle/>
          <a:p>
            <a:pPr>
              <a:lnSpc>
                <a:spcPct val="110000"/>
              </a:lnSpc>
              <a:buFont typeface="Wingdings" panose="05000000000000000000" charset="0"/>
              <a:buChar char="Ø"/>
            </a:pPr>
            <a:r>
              <a:rPr lang="en-US" sz="1500" dirty="0" smtClean="0">
                <a:latin typeface="Arial" panose="020B0604020202020204" pitchFamily="34" charset="0"/>
                <a:cs typeface="Arial" panose="020B0604020202020204" pitchFamily="34" charset="0"/>
              </a:rPr>
              <a:t>Intro</a:t>
            </a:r>
            <a:r>
              <a:rPr lang="en-IN" altLang="en-US" sz="1500" dirty="0" smtClean="0">
                <a:latin typeface="Arial" panose="020B0604020202020204" pitchFamily="34" charset="0"/>
                <a:cs typeface="Arial" panose="020B0604020202020204" pitchFamily="34" charset="0"/>
              </a:rPr>
              <a:t>duction</a:t>
            </a:r>
            <a:endParaRPr lang="en-IN" altLang="en-US" sz="1500" dirty="0" smtClean="0">
              <a:latin typeface="Arial" panose="020B0604020202020204" pitchFamily="34" charset="0"/>
              <a:cs typeface="Arial" panose="020B0604020202020204" pitchFamily="34" charset="0"/>
            </a:endParaRPr>
          </a:p>
          <a:p>
            <a:pPr>
              <a:lnSpc>
                <a:spcPct val="110000"/>
              </a:lnSpc>
              <a:buFont typeface="Wingdings" panose="05000000000000000000" charset="0"/>
              <a:buChar char="Ø"/>
            </a:pPr>
            <a:r>
              <a:rPr lang="en-US" sz="1500" dirty="0" smtClean="0">
                <a:latin typeface="Arial" panose="020B0604020202020204" pitchFamily="34" charset="0"/>
                <a:cs typeface="Arial" panose="020B0604020202020204" pitchFamily="34" charset="0"/>
              </a:rPr>
              <a:t>Previous Work</a:t>
            </a:r>
            <a:endParaRPr lang="en-US" sz="1500" dirty="0" smtClean="0">
              <a:latin typeface="Arial" panose="020B0604020202020204" pitchFamily="34" charset="0"/>
              <a:cs typeface="Arial" panose="020B0604020202020204" pitchFamily="34" charset="0"/>
            </a:endParaRPr>
          </a:p>
          <a:p>
            <a:pPr>
              <a:lnSpc>
                <a:spcPct val="110000"/>
              </a:lnSpc>
              <a:buFont typeface="Wingdings" panose="05000000000000000000" charset="0"/>
              <a:buChar char="Ø"/>
            </a:pPr>
            <a:r>
              <a:rPr lang="en-IN" sz="1500" dirty="0" smtClean="0">
                <a:latin typeface="Arial" panose="020B0604020202020204" pitchFamily="34" charset="0"/>
                <a:cs typeface="Arial" panose="020B0604020202020204" pitchFamily="34" charset="0"/>
                <a:sym typeface="+mn-ea"/>
              </a:rPr>
              <a:t>Innovations</a:t>
            </a:r>
            <a:endParaRPr lang="en-IN" sz="1500" dirty="0" smtClean="0">
              <a:latin typeface="Arial" panose="020B0604020202020204" pitchFamily="34" charset="0"/>
              <a:cs typeface="Arial" panose="020B0604020202020204" pitchFamily="34" charset="0"/>
              <a:sym typeface="+mn-ea"/>
            </a:endParaRPr>
          </a:p>
          <a:p>
            <a:pPr>
              <a:lnSpc>
                <a:spcPct val="110000"/>
              </a:lnSpc>
              <a:buFont typeface="Wingdings" panose="05000000000000000000" charset="0"/>
              <a:buChar char="Ø"/>
            </a:pPr>
            <a:r>
              <a:rPr lang="en-US" sz="1500" dirty="0" smtClean="0">
                <a:latin typeface="Arial" panose="020B0604020202020204" pitchFamily="34" charset="0"/>
                <a:cs typeface="Arial" panose="020B0604020202020204" pitchFamily="34" charset="0"/>
              </a:rPr>
              <a:t>Proposed Model</a:t>
            </a:r>
            <a:endParaRPr lang="en-US" sz="1500" dirty="0" smtClean="0">
              <a:latin typeface="Arial" panose="020B0604020202020204" pitchFamily="34" charset="0"/>
              <a:cs typeface="Arial" panose="020B0604020202020204" pitchFamily="34" charset="0"/>
            </a:endParaRPr>
          </a:p>
          <a:p>
            <a:pPr>
              <a:lnSpc>
                <a:spcPct val="110000"/>
              </a:lnSpc>
              <a:buFont typeface="Wingdings" panose="05000000000000000000" charset="0"/>
              <a:buChar char="Ø"/>
            </a:pPr>
            <a:r>
              <a:rPr lang="en-US" sz="1500" dirty="0" smtClean="0">
                <a:latin typeface="Arial" panose="020B0604020202020204" pitchFamily="34" charset="0"/>
                <a:cs typeface="Arial" panose="020B0604020202020204" pitchFamily="34" charset="0"/>
              </a:rPr>
              <a:t>Results</a:t>
            </a:r>
            <a:endParaRPr lang="en-US" sz="1500" dirty="0" smtClean="0">
              <a:latin typeface="Arial" panose="020B0604020202020204" pitchFamily="34" charset="0"/>
              <a:cs typeface="Arial" panose="020B0604020202020204" pitchFamily="34" charset="0"/>
            </a:endParaRPr>
          </a:p>
          <a:p>
            <a:pPr>
              <a:lnSpc>
                <a:spcPct val="110000"/>
              </a:lnSpc>
              <a:buFont typeface="Wingdings" panose="05000000000000000000" charset="0"/>
              <a:buChar char="Ø"/>
            </a:pPr>
            <a:r>
              <a:rPr lang="en-IN" altLang="en-US" sz="1500" dirty="0" smtClean="0">
                <a:latin typeface="Arial" panose="020B0604020202020204" pitchFamily="34" charset="0"/>
                <a:cs typeface="Arial" panose="020B0604020202020204" pitchFamily="34" charset="0"/>
              </a:rPr>
              <a:t>Milestone</a:t>
            </a:r>
            <a:endParaRPr lang="en-US" sz="1500" dirty="0" smtClean="0">
              <a:latin typeface="Arial" panose="020B0604020202020204" pitchFamily="34" charset="0"/>
              <a:cs typeface="Arial" panose="020B0604020202020204" pitchFamily="34" charset="0"/>
            </a:endParaRPr>
          </a:p>
          <a:p>
            <a:pPr>
              <a:lnSpc>
                <a:spcPct val="110000"/>
              </a:lnSpc>
              <a:buFont typeface="Wingdings" panose="05000000000000000000" charset="0"/>
              <a:buChar char="Ø"/>
            </a:pPr>
            <a:r>
              <a:rPr lang="en-US" sz="1500" dirty="0" smtClean="0">
                <a:latin typeface="Arial" panose="020B0604020202020204" pitchFamily="34" charset="0"/>
                <a:cs typeface="Arial" panose="020B0604020202020204" pitchFamily="34" charset="0"/>
              </a:rPr>
              <a:t>Conclusion</a:t>
            </a:r>
            <a:endParaRPr lang="en-US" sz="1500" dirty="0" smtClean="0">
              <a:latin typeface="Arial" panose="020B0604020202020204" pitchFamily="34" charset="0"/>
              <a:cs typeface="Arial" panose="020B0604020202020204" pitchFamily="34" charset="0"/>
            </a:endParaRPr>
          </a:p>
          <a:p>
            <a:pPr>
              <a:lnSpc>
                <a:spcPct val="110000"/>
              </a:lnSpc>
            </a:pPr>
            <a:endParaRPr lang="en-US" sz="1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6" name="Rectangle 5"/>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ltLang="en-US"/>
              <a:t>Results...</a:t>
            </a:r>
            <a:endParaRPr lang="en-IN" altLang="en-US"/>
          </a:p>
        </p:txBody>
      </p:sp>
      <p:sp>
        <p:nvSpPr>
          <p:cNvPr id="9" name="Text Placeholder 8"/>
          <p:cNvSpPr>
            <a:spLocks noGrp="1"/>
          </p:cNvSpPr>
          <p:nvPr>
            <p:ph type="body" sz="quarter" idx="15"/>
          </p:nvPr>
        </p:nvSpPr>
        <p:spPr/>
        <p:txBody>
          <a:bodyPr>
            <a:noAutofit/>
          </a:bodyPr>
          <a:lstStyle/>
          <a:p>
            <a:r>
              <a:rPr lang="en-IN" altLang="en-US" sz="1700" dirty="0"/>
              <a:t>File Transfer Using FTP, Music &amp; Call Over Bluetooth, Activity Tracking</a:t>
            </a:r>
            <a:endParaRPr lang="en-IN" altLang="en-US" sz="1700"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grpSp>
        <p:nvGrpSpPr>
          <p:cNvPr id="46" name="Group 46"/>
          <p:cNvGrpSpPr/>
          <p:nvPr/>
        </p:nvGrpSpPr>
        <p:grpSpPr>
          <a:xfrm>
            <a:off x="637540" y="1134110"/>
            <a:ext cx="4150360" cy="3471425"/>
            <a:chOff x="7434" y="63820"/>
            <a:chExt cx="4905" cy="3019"/>
          </a:xfrm>
        </p:grpSpPr>
        <p:grpSp>
          <p:nvGrpSpPr>
            <p:cNvPr id="39" name="Group 39"/>
            <p:cNvGrpSpPr/>
            <p:nvPr/>
          </p:nvGrpSpPr>
          <p:grpSpPr>
            <a:xfrm>
              <a:off x="7434" y="63827"/>
              <a:ext cx="2415" cy="3012"/>
              <a:chOff x="1984" y="69856"/>
              <a:chExt cx="2415" cy="3012"/>
            </a:xfrm>
          </p:grpSpPr>
          <p:sp>
            <p:nvSpPr>
              <p:cNvPr id="26" name="Text Box 26"/>
              <p:cNvSpPr txBox="1"/>
              <p:nvPr/>
            </p:nvSpPr>
            <p:spPr>
              <a:xfrm>
                <a:off x="1984" y="72576"/>
                <a:ext cx="2392" cy="292"/>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FTP file explorer</a:t>
                </a:r>
                <a:endParaRPr lang="en-GB" sz="1000">
                  <a:latin typeface="Arial" panose="020B0604020202020204" pitchFamily="34" charset="0"/>
                  <a:cs typeface="Arial" panose="020B0604020202020204" pitchFamily="34" charset="0"/>
                  <a:sym typeface="Times New Roman" panose="02020603050405020304"/>
                </a:endParaRPr>
              </a:p>
            </p:txBody>
          </p:sp>
          <p:pic>
            <p:nvPicPr>
              <p:cNvPr id="12" name="image2.jpg"/>
              <p:cNvPicPr preferRelativeResize="0"/>
              <p:nvPr/>
            </p:nvPicPr>
            <p:blipFill>
              <a:blip r:embed="rId1"/>
              <a:srcRect b="5442"/>
              <a:stretch>
                <a:fillRect/>
              </a:stretch>
            </p:blipFill>
            <p:spPr>
              <a:xfrm>
                <a:off x="1998" y="69856"/>
                <a:ext cx="2401" cy="2683"/>
              </a:xfrm>
              <a:prstGeom prst="rect">
                <a:avLst/>
              </a:prstGeom>
              <a:ln w="12700" cmpd="sng">
                <a:solidFill>
                  <a:schemeClr val="tx1"/>
                </a:solidFill>
                <a:prstDash val="solid"/>
              </a:ln>
            </p:spPr>
          </p:pic>
        </p:grpSp>
        <p:grpSp>
          <p:nvGrpSpPr>
            <p:cNvPr id="40" name="Group 40"/>
            <p:cNvGrpSpPr/>
            <p:nvPr/>
          </p:nvGrpSpPr>
          <p:grpSpPr>
            <a:xfrm>
              <a:off x="9921" y="63820"/>
              <a:ext cx="2418" cy="3011"/>
              <a:chOff x="4443" y="81481"/>
              <a:chExt cx="2418" cy="3011"/>
            </a:xfrm>
          </p:grpSpPr>
          <p:sp>
            <p:nvSpPr>
              <p:cNvPr id="27" name="Text Box 27"/>
              <p:cNvSpPr txBox="1"/>
              <p:nvPr/>
            </p:nvSpPr>
            <p:spPr>
              <a:xfrm>
                <a:off x="4443" y="84200"/>
                <a:ext cx="2418" cy="292"/>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Downloaded image from ESP32</a:t>
                </a:r>
                <a:endParaRPr lang="en-GB" sz="1000">
                  <a:latin typeface="Arial" panose="020B0604020202020204" pitchFamily="34" charset="0"/>
                  <a:cs typeface="Arial" panose="020B0604020202020204" pitchFamily="34" charset="0"/>
                  <a:sym typeface="Times New Roman" panose="02020603050405020304"/>
                </a:endParaRPr>
              </a:p>
            </p:txBody>
          </p:sp>
          <p:pic>
            <p:nvPicPr>
              <p:cNvPr id="13" name="image1.jpg"/>
              <p:cNvPicPr preferRelativeResize="0"/>
              <p:nvPr/>
            </p:nvPicPr>
            <p:blipFill>
              <a:blip r:embed="rId2"/>
              <a:srcRect/>
              <a:stretch>
                <a:fillRect/>
              </a:stretch>
            </p:blipFill>
            <p:spPr>
              <a:xfrm>
                <a:off x="4511" y="81481"/>
                <a:ext cx="2345" cy="2684"/>
              </a:xfrm>
              <a:prstGeom prst="rect">
                <a:avLst/>
              </a:prstGeom>
              <a:ln>
                <a:solidFill>
                  <a:schemeClr val="tx1"/>
                </a:solidFill>
              </a:ln>
            </p:spPr>
          </p:pic>
        </p:grpSp>
      </p:grpSp>
      <p:grpSp>
        <p:nvGrpSpPr>
          <p:cNvPr id="55" name="Group 55"/>
          <p:cNvGrpSpPr/>
          <p:nvPr/>
        </p:nvGrpSpPr>
        <p:grpSpPr>
          <a:xfrm>
            <a:off x="5009515" y="1134110"/>
            <a:ext cx="3500120" cy="1809632"/>
            <a:chOff x="1993" y="71475"/>
            <a:chExt cx="4853" cy="2570"/>
          </a:xfrm>
        </p:grpSpPr>
        <p:sp>
          <p:nvSpPr>
            <p:cNvPr id="29" name="Text Box 29"/>
            <p:cNvSpPr txBox="1"/>
            <p:nvPr/>
          </p:nvSpPr>
          <p:spPr>
            <a:xfrm>
              <a:off x="2000" y="73351"/>
              <a:ext cx="4846" cy="694"/>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Established Bluetooth connection between smart-glass and android</a:t>
              </a:r>
              <a:endParaRPr lang="en-GB" sz="1000">
                <a:latin typeface="Arial" panose="020B0604020202020204" pitchFamily="34" charset="0"/>
                <a:cs typeface="Arial" panose="020B0604020202020204" pitchFamily="34" charset="0"/>
                <a:sym typeface="Times New Roman" panose="02020603050405020304"/>
              </a:endParaRPr>
            </a:p>
          </p:txBody>
        </p:sp>
        <p:pic>
          <p:nvPicPr>
            <p:cNvPr id="14" name="image12.jpg"/>
            <p:cNvPicPr preferRelativeResize="0"/>
            <p:nvPr/>
          </p:nvPicPr>
          <p:blipFill>
            <a:blip r:embed="rId3"/>
            <a:srcRect t="29967" b="42580"/>
            <a:stretch>
              <a:fillRect/>
            </a:stretch>
          </p:blipFill>
          <p:spPr>
            <a:xfrm>
              <a:off x="1993" y="71475"/>
              <a:ext cx="4849" cy="1946"/>
            </a:xfrm>
            <a:prstGeom prst="rect">
              <a:avLst/>
            </a:prstGeom>
            <a:noFill/>
            <a:ln>
              <a:noFill/>
            </a:ln>
          </p:spPr>
        </p:pic>
      </p:grpSp>
      <p:grpSp>
        <p:nvGrpSpPr>
          <p:cNvPr id="36" name="Group 36"/>
          <p:cNvGrpSpPr/>
          <p:nvPr/>
        </p:nvGrpSpPr>
        <p:grpSpPr>
          <a:xfrm>
            <a:off x="5018405" y="2898775"/>
            <a:ext cx="3496945" cy="1722816"/>
            <a:chOff x="1220" y="74543"/>
            <a:chExt cx="4829" cy="2017"/>
          </a:xfrm>
        </p:grpSpPr>
        <p:pic>
          <p:nvPicPr>
            <p:cNvPr id="47" name="Picture 47" descr="steps and ambient temp (2)"/>
            <p:cNvPicPr>
              <a:picLocks noChangeAspect="1"/>
            </p:cNvPicPr>
            <p:nvPr/>
          </p:nvPicPr>
          <p:blipFill>
            <a:blip r:embed="rId4"/>
            <a:srcRect r="617" b="24284"/>
            <a:stretch>
              <a:fillRect/>
            </a:stretch>
          </p:blipFill>
          <p:spPr>
            <a:xfrm>
              <a:off x="1220" y="74543"/>
              <a:ext cx="4829" cy="1612"/>
            </a:xfrm>
            <a:prstGeom prst="rect">
              <a:avLst/>
            </a:prstGeom>
            <a:ln>
              <a:solidFill>
                <a:schemeClr val="tx1"/>
              </a:solidFill>
            </a:ln>
          </p:spPr>
        </p:pic>
        <p:sp>
          <p:nvSpPr>
            <p:cNvPr id="48" name="Text Box 48"/>
            <p:cNvSpPr txBox="1"/>
            <p:nvPr/>
          </p:nvSpPr>
          <p:spPr>
            <a:xfrm>
              <a:off x="1222" y="76167"/>
              <a:ext cx="4800" cy="393"/>
            </a:xfrm>
            <a:prstGeom prst="rect">
              <a:avLst/>
            </a:prstGeom>
            <a:noFill/>
            <a:ln>
              <a:noFill/>
            </a:ln>
          </p:spPr>
          <p:txBody>
            <a:bodyPr rot="0" spcFirstLastPara="1" vert="horz" wrap="square" lIns="91425" tIns="91425" rIns="91425" bIns="91425" numCol="1" spcCol="0" rtlCol="0" fromWordArt="0" anchor="t" anchorCtr="0" forceAA="0" compatLnSpc="0">
              <a:spAutoFit/>
            </a:bodyPr>
            <a:lstStyle/>
            <a:p>
              <a:pPr lvl="0" algn="ctr">
                <a:spcBef>
                  <a:spcPts val="0"/>
                </a:spcBef>
                <a:spcAft>
                  <a:spcPts val="0"/>
                </a:spcAft>
                <a:buClrTx/>
                <a:buSzTx/>
                <a:buFontTx/>
              </a:pPr>
              <a:r>
                <a:rPr lang="en-GB" sz="1000">
                  <a:latin typeface="Arial" panose="020B0604020202020204" pitchFamily="34" charset="0"/>
                  <a:cs typeface="Arial" panose="020B0604020202020204" pitchFamily="34" charset="0"/>
                  <a:sym typeface="Times New Roman" panose="02020603050405020304"/>
                </a:rPr>
                <a:t>Steps counting and ambient temperature on serial monitor</a:t>
              </a:r>
              <a:endParaRPr lang="en-GB" sz="1000">
                <a:latin typeface="Arial" panose="020B0604020202020204" pitchFamily="34" charset="0"/>
                <a:cs typeface="Arial" panose="020B0604020202020204" pitchFamily="34" charset="0"/>
                <a:sym typeface="Times New Roman" panose="02020603050405020304"/>
              </a:endParaRPr>
            </a:p>
          </p:txBody>
        </p:sp>
      </p:grpSp>
      <p:sp>
        <p:nvSpPr>
          <p:cNvPr id="19" name="Rectangle 18"/>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 name="Picture 19" descr="kiit-new-logo"/>
          <p:cNvPicPr>
            <a:picLocks noChangeAspect="1"/>
          </p:cNvPicPr>
          <p:nvPr/>
        </p:nvPicPr>
        <p:blipFill>
          <a:blip r:embed="rId5"/>
          <a:srcRect l="36340" r="33987" b="34667"/>
          <a:stretch>
            <a:fillRect/>
          </a:stretch>
        </p:blipFill>
        <p:spPr>
          <a:xfrm>
            <a:off x="7899400" y="397277"/>
            <a:ext cx="738505" cy="47879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sym typeface="+mn-ea"/>
              </a:rPr>
              <a:t>Results...</a:t>
            </a:r>
            <a:endParaRPr lang="en-IN" dirty="0"/>
          </a:p>
        </p:txBody>
      </p:sp>
      <p:sp>
        <p:nvSpPr>
          <p:cNvPr id="4" name="Slide Number Placeholder 3"/>
          <p:cNvSpPr>
            <a:spLocks noGrp="1"/>
          </p:cNvSpPr>
          <p:nvPr>
            <p:ph type="sldNum" sz="quarter" idx="14"/>
          </p:nvPr>
        </p:nvSpPr>
        <p:spPr>
          <a:xfrm>
            <a:off x="279469" y="4607798"/>
            <a:ext cx="486659" cy="273844"/>
          </a:xfrm>
        </p:spPr>
        <p:txBody>
          <a:bodyPr/>
          <a:lstStyle/>
          <a:p>
            <a:fld id="{3DD97BEB-BAEF-0344-9D5C-EC73E478698A}" type="slidenum">
              <a:rPr lang="en-US" smtClean="0"/>
            </a:fld>
            <a:endParaRPr lang="en-US" dirty="0"/>
          </a:p>
        </p:txBody>
      </p:sp>
      <p:sp>
        <p:nvSpPr>
          <p:cNvPr id="14" name="Text Placeholder 13"/>
          <p:cNvSpPr>
            <a:spLocks noGrp="1"/>
          </p:cNvSpPr>
          <p:nvPr>
            <p:ph type="body" sz="quarter" idx="15"/>
          </p:nvPr>
        </p:nvSpPr>
        <p:spPr/>
        <p:txBody>
          <a:bodyPr>
            <a:noAutofit/>
          </a:bodyPr>
          <a:lstStyle/>
          <a:p>
            <a:r>
              <a:rPr lang="en-IN" altLang="en-US" sz="1700" dirty="0" smtClean="0"/>
              <a:t>Android App</a:t>
            </a:r>
            <a:endParaRPr lang="en-IN" altLang="en-US" sz="1700" dirty="0"/>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32" name="Picture 31" descr="Home Page"/>
          <p:cNvPicPr>
            <a:picLocks noChangeAspect="1"/>
          </p:cNvPicPr>
          <p:nvPr/>
        </p:nvPicPr>
        <p:blipFill>
          <a:blip r:embed="rId3"/>
          <a:stretch>
            <a:fillRect/>
          </a:stretch>
        </p:blipFill>
        <p:spPr>
          <a:xfrm>
            <a:off x="766128" y="1163924"/>
            <a:ext cx="2176780" cy="3158335"/>
          </a:xfrm>
          <a:prstGeom prst="rect">
            <a:avLst/>
          </a:prstGeom>
        </p:spPr>
      </p:pic>
      <p:sp>
        <p:nvSpPr>
          <p:cNvPr id="33" name="Text Box 10"/>
          <p:cNvSpPr txBox="1"/>
          <p:nvPr/>
        </p:nvSpPr>
        <p:spPr>
          <a:xfrm>
            <a:off x="766128" y="4504015"/>
            <a:ext cx="1506631" cy="307777"/>
          </a:xfrm>
          <a:prstGeom prst="rect">
            <a:avLst/>
          </a:prstGeom>
          <a:noFill/>
        </p:spPr>
        <p:txBody>
          <a:bodyPr wrap="none" rtlCol="0">
            <a:spAutoFit/>
          </a:bodyPr>
          <a:lstStyle/>
          <a:p>
            <a:r>
              <a:rPr lang="en-US" sz="1400" dirty="0"/>
              <a:t>Fig. Home Page UI</a:t>
            </a:r>
            <a:endParaRPr lang="en-US" sz="1400" dirty="0"/>
          </a:p>
        </p:txBody>
      </p:sp>
      <p:pic>
        <p:nvPicPr>
          <p:cNvPr id="34" name="Picture 33" descr="Todo"/>
          <p:cNvPicPr>
            <a:picLocks noChangeAspect="1"/>
          </p:cNvPicPr>
          <p:nvPr/>
        </p:nvPicPr>
        <p:blipFill>
          <a:blip r:embed="rId4"/>
          <a:stretch>
            <a:fillRect/>
          </a:stretch>
        </p:blipFill>
        <p:spPr>
          <a:xfrm>
            <a:off x="3484396" y="1163924"/>
            <a:ext cx="2032483" cy="3158336"/>
          </a:xfrm>
          <a:prstGeom prst="rect">
            <a:avLst/>
          </a:prstGeom>
        </p:spPr>
      </p:pic>
      <p:sp>
        <p:nvSpPr>
          <p:cNvPr id="35" name="Text Box 6"/>
          <p:cNvSpPr txBox="1"/>
          <p:nvPr/>
        </p:nvSpPr>
        <p:spPr>
          <a:xfrm>
            <a:off x="3747770" y="4540845"/>
            <a:ext cx="1375377" cy="307777"/>
          </a:xfrm>
          <a:prstGeom prst="rect">
            <a:avLst/>
          </a:prstGeom>
          <a:noFill/>
        </p:spPr>
        <p:txBody>
          <a:bodyPr wrap="none" rtlCol="0">
            <a:spAutoFit/>
          </a:bodyPr>
          <a:lstStyle/>
          <a:p>
            <a:r>
              <a:rPr lang="en-US" sz="1400" dirty="0"/>
              <a:t>Fig. </a:t>
            </a:r>
            <a:r>
              <a:rPr lang="en-US" sz="1400" dirty="0" smtClean="0"/>
              <a:t>To-do </a:t>
            </a:r>
            <a:r>
              <a:rPr lang="en-US" sz="1400" dirty="0"/>
              <a:t>List UI</a:t>
            </a:r>
            <a:endParaRPr lang="en-US" sz="1400" dirty="0"/>
          </a:p>
        </p:txBody>
      </p:sp>
      <p:pic>
        <p:nvPicPr>
          <p:cNvPr id="36" name="Picture 35" descr="Todo No Task"/>
          <p:cNvPicPr>
            <a:picLocks noChangeAspect="1"/>
          </p:cNvPicPr>
          <p:nvPr/>
        </p:nvPicPr>
        <p:blipFill>
          <a:blip r:embed="rId5"/>
          <a:stretch>
            <a:fillRect/>
          </a:stretch>
        </p:blipFill>
        <p:spPr>
          <a:xfrm>
            <a:off x="6058367" y="1163924"/>
            <a:ext cx="1969303" cy="3097398"/>
          </a:xfrm>
          <a:prstGeom prst="rect">
            <a:avLst/>
          </a:prstGeom>
        </p:spPr>
      </p:pic>
      <p:sp>
        <p:nvSpPr>
          <p:cNvPr id="37" name="Text Box 8"/>
          <p:cNvSpPr txBox="1"/>
          <p:nvPr/>
        </p:nvSpPr>
        <p:spPr>
          <a:xfrm>
            <a:off x="5998845" y="4504015"/>
            <a:ext cx="2552174" cy="307777"/>
          </a:xfrm>
          <a:prstGeom prst="rect">
            <a:avLst/>
          </a:prstGeom>
          <a:noFill/>
        </p:spPr>
        <p:txBody>
          <a:bodyPr wrap="none" rtlCol="0">
            <a:spAutoFit/>
          </a:bodyPr>
          <a:lstStyle/>
          <a:p>
            <a:r>
              <a:rPr lang="en-US" sz="1400" dirty="0"/>
              <a:t>Fig. </a:t>
            </a:r>
            <a:r>
              <a:rPr lang="en-US" sz="1400" dirty="0" smtClean="0"/>
              <a:t>To-do </a:t>
            </a:r>
            <a:r>
              <a:rPr lang="en-US" sz="1400" dirty="0"/>
              <a:t>List UI (No Reminders)</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sym typeface="+mn-ea"/>
              </a:rPr>
              <a:t>Results...</a:t>
            </a:r>
            <a:endParaRPr lang="en-IN" dirty="0"/>
          </a:p>
        </p:txBody>
      </p:sp>
      <p:sp>
        <p:nvSpPr>
          <p:cNvPr id="4" name="Slide Number Placeholder 3"/>
          <p:cNvSpPr>
            <a:spLocks noGrp="1"/>
          </p:cNvSpPr>
          <p:nvPr>
            <p:ph type="sldNum" sz="quarter" idx="14"/>
          </p:nvPr>
        </p:nvSpPr>
        <p:spPr>
          <a:xfrm>
            <a:off x="260032" y="4645319"/>
            <a:ext cx="486659" cy="273844"/>
          </a:xfrm>
        </p:spPr>
        <p:txBody>
          <a:bodyPr/>
          <a:lstStyle/>
          <a:p>
            <a:fld id="{3DD97BEB-BAEF-0344-9D5C-EC73E478698A}" type="slidenum">
              <a:rPr lang="en-US" smtClean="0"/>
            </a:fld>
            <a:endParaRPr lang="en-US" dirty="0"/>
          </a:p>
        </p:txBody>
      </p:sp>
      <p:sp>
        <p:nvSpPr>
          <p:cNvPr id="14" name="Text Placeholder 13"/>
          <p:cNvSpPr>
            <a:spLocks noGrp="1"/>
          </p:cNvSpPr>
          <p:nvPr>
            <p:ph type="body" sz="quarter" idx="15"/>
          </p:nvPr>
        </p:nvSpPr>
        <p:spPr/>
        <p:txBody>
          <a:bodyPr>
            <a:noAutofit/>
          </a:bodyPr>
          <a:lstStyle/>
          <a:p>
            <a:r>
              <a:rPr lang="en-IN" altLang="en-US" sz="1700" dirty="0" smtClean="0"/>
              <a:t>Android App Object Detection</a:t>
            </a:r>
            <a:endParaRPr lang="en-IN" altLang="en-US" sz="1700" dirty="0"/>
          </a:p>
        </p:txBody>
      </p:sp>
      <p:sp>
        <p:nvSpPr>
          <p:cNvPr id="8" name="Rectangle 7"/>
          <p:cNvSpPr/>
          <p:nvPr/>
        </p:nvSpPr>
        <p:spPr>
          <a:xfrm>
            <a:off x="8044036" y="4500512"/>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13" name="Picture 12" descr="Camera_2"/>
          <p:cNvPicPr>
            <a:picLocks noChangeAspect="1"/>
          </p:cNvPicPr>
          <p:nvPr/>
        </p:nvPicPr>
        <p:blipFill>
          <a:blip r:embed="rId3"/>
          <a:stretch>
            <a:fillRect/>
          </a:stretch>
        </p:blipFill>
        <p:spPr>
          <a:xfrm>
            <a:off x="3549131" y="1135510"/>
            <a:ext cx="2072438" cy="3460033"/>
          </a:xfrm>
          <a:prstGeom prst="rect">
            <a:avLst/>
          </a:prstGeom>
        </p:spPr>
      </p:pic>
      <p:pic>
        <p:nvPicPr>
          <p:cNvPr id="15" name="Picture 14" descr="Camera_3"/>
          <p:cNvPicPr>
            <a:picLocks noChangeAspect="1"/>
          </p:cNvPicPr>
          <p:nvPr/>
        </p:nvPicPr>
        <p:blipFill>
          <a:blip r:embed="rId4"/>
          <a:stretch>
            <a:fillRect/>
          </a:stretch>
        </p:blipFill>
        <p:spPr>
          <a:xfrm>
            <a:off x="6210300" y="1149621"/>
            <a:ext cx="2140537" cy="3437457"/>
          </a:xfrm>
          <a:prstGeom prst="rect">
            <a:avLst/>
          </a:prstGeom>
        </p:spPr>
      </p:pic>
      <p:pic>
        <p:nvPicPr>
          <p:cNvPr id="16" name="Picture 15" descr="Camera_1"/>
          <p:cNvPicPr>
            <a:picLocks noChangeAspect="1"/>
          </p:cNvPicPr>
          <p:nvPr/>
        </p:nvPicPr>
        <p:blipFill>
          <a:blip r:embed="rId5"/>
          <a:stretch>
            <a:fillRect/>
          </a:stretch>
        </p:blipFill>
        <p:spPr>
          <a:xfrm>
            <a:off x="774282" y="1111966"/>
            <a:ext cx="2156441" cy="3600280"/>
          </a:xfrm>
          <a:prstGeom prst="rect">
            <a:avLst/>
          </a:prstGeom>
        </p:spPr>
      </p:pic>
      <p:sp>
        <p:nvSpPr>
          <p:cNvPr id="17" name="Text Box 10"/>
          <p:cNvSpPr txBox="1"/>
          <p:nvPr/>
        </p:nvSpPr>
        <p:spPr>
          <a:xfrm>
            <a:off x="894387" y="4587078"/>
            <a:ext cx="1916230" cy="307777"/>
          </a:xfrm>
          <a:prstGeom prst="rect">
            <a:avLst/>
          </a:prstGeom>
          <a:noFill/>
        </p:spPr>
        <p:txBody>
          <a:bodyPr wrap="none" rtlCol="0">
            <a:spAutoFit/>
          </a:bodyPr>
          <a:lstStyle/>
          <a:p>
            <a:r>
              <a:rPr lang="en-US" sz="1400" dirty="0"/>
              <a:t>Fig. Object Detection UI</a:t>
            </a:r>
            <a:endParaRPr lang="en-US" sz="1400" dirty="0"/>
          </a:p>
        </p:txBody>
      </p:sp>
      <p:sp>
        <p:nvSpPr>
          <p:cNvPr id="19" name="Text Box 7"/>
          <p:cNvSpPr txBox="1"/>
          <p:nvPr/>
        </p:nvSpPr>
        <p:spPr>
          <a:xfrm>
            <a:off x="3514583" y="4466275"/>
            <a:ext cx="2106986" cy="523220"/>
          </a:xfrm>
          <a:prstGeom prst="rect">
            <a:avLst/>
          </a:prstGeom>
          <a:noFill/>
        </p:spPr>
        <p:txBody>
          <a:bodyPr wrap="square" rtlCol="0">
            <a:spAutoFit/>
          </a:bodyPr>
          <a:lstStyle/>
          <a:p>
            <a:pPr algn="ctr"/>
            <a:r>
              <a:rPr lang="en-US" sz="1400" dirty="0"/>
              <a:t>Fig</a:t>
            </a:r>
            <a:r>
              <a:rPr lang="en-US" sz="1400" dirty="0" smtClean="0"/>
              <a:t>. Object </a:t>
            </a:r>
            <a:r>
              <a:rPr lang="en-US" sz="1400" dirty="0"/>
              <a:t>Detection UI </a:t>
            </a:r>
            <a:r>
              <a:rPr lang="en-US" sz="1400" dirty="0" smtClean="0"/>
              <a:t>(</a:t>
            </a:r>
            <a:r>
              <a:rPr lang="en-US" sz="1400" dirty="0"/>
              <a:t>Thread Control-4)</a:t>
            </a:r>
            <a:endParaRPr lang="en-US" sz="1400" dirty="0"/>
          </a:p>
        </p:txBody>
      </p:sp>
      <p:sp>
        <p:nvSpPr>
          <p:cNvPr id="20" name="Text Box 9"/>
          <p:cNvSpPr txBox="1"/>
          <p:nvPr/>
        </p:nvSpPr>
        <p:spPr>
          <a:xfrm>
            <a:off x="6265482" y="4493006"/>
            <a:ext cx="1956305" cy="523220"/>
          </a:xfrm>
          <a:prstGeom prst="rect">
            <a:avLst/>
          </a:prstGeom>
          <a:noFill/>
        </p:spPr>
        <p:txBody>
          <a:bodyPr wrap="none" rtlCol="0">
            <a:spAutoFit/>
          </a:bodyPr>
          <a:lstStyle/>
          <a:p>
            <a:pPr algn="ctr"/>
            <a:r>
              <a:rPr lang="en-US" sz="1400" dirty="0" smtClean="0"/>
              <a:t>Fig. Object </a:t>
            </a:r>
            <a:r>
              <a:rPr lang="en-US" sz="1400" dirty="0"/>
              <a:t>Detection UI </a:t>
            </a:r>
            <a:endParaRPr lang="en-US" sz="1400" dirty="0" smtClean="0"/>
          </a:p>
          <a:p>
            <a:pPr algn="ctr"/>
            <a:r>
              <a:rPr lang="en-US" sz="1400" dirty="0" smtClean="0"/>
              <a:t>(</a:t>
            </a:r>
            <a:r>
              <a:rPr lang="en-US" sz="1400" dirty="0"/>
              <a:t>Thread Control-6)</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sym typeface="+mn-ea"/>
              </a:rPr>
              <a:t>Results...</a:t>
            </a:r>
            <a:endParaRPr lang="en-IN" dirty="0"/>
          </a:p>
        </p:txBody>
      </p:sp>
      <p:sp>
        <p:nvSpPr>
          <p:cNvPr id="14" name="Text Placeholder 13"/>
          <p:cNvSpPr>
            <a:spLocks noGrp="1"/>
          </p:cNvSpPr>
          <p:nvPr>
            <p:ph type="body" sz="quarter" idx="15"/>
          </p:nvPr>
        </p:nvSpPr>
        <p:spPr/>
        <p:txBody>
          <a:bodyPr>
            <a:noAutofit/>
          </a:bodyPr>
          <a:lstStyle/>
          <a:p>
            <a:r>
              <a:rPr lang="en-IN" altLang="en-US" sz="1700" dirty="0" smtClean="0"/>
              <a:t>Android App Object Detection</a:t>
            </a:r>
            <a:endParaRPr lang="en-IN" altLang="en-US" sz="1700" dirty="0"/>
          </a:p>
        </p:txBody>
      </p:sp>
      <p:sp>
        <p:nvSpPr>
          <p:cNvPr id="8" name="Rectangle 7"/>
          <p:cNvSpPr/>
          <p:nvPr/>
        </p:nvSpPr>
        <p:spPr>
          <a:xfrm>
            <a:off x="8044036" y="4500512"/>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18" name="Picture 17" descr="Browser Empty"/>
          <p:cNvPicPr>
            <a:picLocks noChangeAspect="1"/>
          </p:cNvPicPr>
          <p:nvPr/>
        </p:nvPicPr>
        <p:blipFill>
          <a:blip r:embed="rId3"/>
          <a:stretch>
            <a:fillRect/>
          </a:stretch>
        </p:blipFill>
        <p:spPr>
          <a:xfrm>
            <a:off x="1552787" y="1097280"/>
            <a:ext cx="2161967" cy="3576587"/>
          </a:xfrm>
          <a:prstGeom prst="rect">
            <a:avLst/>
          </a:prstGeom>
        </p:spPr>
      </p:pic>
      <p:pic>
        <p:nvPicPr>
          <p:cNvPr id="21" name="Picture 20" descr="Maps"/>
          <p:cNvPicPr>
            <a:picLocks noChangeAspect="1"/>
          </p:cNvPicPr>
          <p:nvPr/>
        </p:nvPicPr>
        <p:blipFill>
          <a:blip r:embed="rId4"/>
          <a:stretch>
            <a:fillRect/>
          </a:stretch>
        </p:blipFill>
        <p:spPr>
          <a:xfrm>
            <a:off x="5191147" y="1097280"/>
            <a:ext cx="2161967" cy="3576587"/>
          </a:xfrm>
          <a:prstGeom prst="rect">
            <a:avLst/>
          </a:prstGeom>
        </p:spPr>
      </p:pic>
      <p:sp>
        <p:nvSpPr>
          <p:cNvPr id="22" name="Text Box 10"/>
          <p:cNvSpPr txBox="1"/>
          <p:nvPr/>
        </p:nvSpPr>
        <p:spPr>
          <a:xfrm>
            <a:off x="1698245" y="4633989"/>
            <a:ext cx="2707431" cy="307777"/>
          </a:xfrm>
          <a:prstGeom prst="rect">
            <a:avLst/>
          </a:prstGeom>
          <a:noFill/>
        </p:spPr>
        <p:txBody>
          <a:bodyPr wrap="square" rtlCol="0">
            <a:spAutoFit/>
          </a:bodyPr>
          <a:lstStyle/>
          <a:p>
            <a:r>
              <a:rPr lang="en-US" sz="1400" dirty="0"/>
              <a:t>Fig. Empty Browser UI</a:t>
            </a:r>
            <a:endParaRPr lang="en-US" sz="1400" dirty="0"/>
          </a:p>
        </p:txBody>
      </p:sp>
      <p:sp>
        <p:nvSpPr>
          <p:cNvPr id="23" name="Text Box 6"/>
          <p:cNvSpPr txBox="1"/>
          <p:nvPr/>
        </p:nvSpPr>
        <p:spPr>
          <a:xfrm>
            <a:off x="5153869" y="4569677"/>
            <a:ext cx="2745531" cy="307777"/>
          </a:xfrm>
          <a:prstGeom prst="rect">
            <a:avLst/>
          </a:prstGeom>
          <a:noFill/>
        </p:spPr>
        <p:txBody>
          <a:bodyPr wrap="square" rtlCol="0">
            <a:spAutoFit/>
          </a:bodyPr>
          <a:lstStyle/>
          <a:p>
            <a:r>
              <a:rPr lang="en-US" sz="1400" dirty="0"/>
              <a:t>Fig. Browser with Maps UI</a:t>
            </a:r>
            <a:endParaRPr lang="en-US" sz="1400" dirty="0"/>
          </a:p>
        </p:txBody>
      </p:sp>
      <p:sp>
        <p:nvSpPr>
          <p:cNvPr id="24" name="Slide Number Placeholder 3"/>
          <p:cNvSpPr>
            <a:spLocks noGrp="1"/>
          </p:cNvSpPr>
          <p:nvPr>
            <p:ph type="sldNum" sz="quarter" idx="14"/>
          </p:nvPr>
        </p:nvSpPr>
        <p:spPr>
          <a:xfrm>
            <a:off x="260032" y="4645319"/>
            <a:ext cx="486659" cy="273844"/>
          </a:xfrm>
        </p:spPr>
        <p:txBody>
          <a:bodyPr/>
          <a:lstStyle/>
          <a:p>
            <a:fld id="{3DD97BEB-BAEF-0344-9D5C-EC73E478698A}" type="slidenum">
              <a:rPr lang="en-US" smtClean="0"/>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sym typeface="+mn-ea"/>
              </a:rPr>
              <a:t>Results...</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4" name="Text Placeholder 13"/>
          <p:cNvSpPr>
            <a:spLocks noGrp="1"/>
          </p:cNvSpPr>
          <p:nvPr>
            <p:ph type="body" sz="quarter" idx="15"/>
          </p:nvPr>
        </p:nvSpPr>
        <p:spPr/>
        <p:txBody>
          <a:bodyPr>
            <a:noAutofit/>
          </a:bodyPr>
          <a:lstStyle/>
          <a:p>
            <a:r>
              <a:rPr lang="en-IN" altLang="en-US" sz="1700" dirty="0" smtClean="0"/>
              <a:t>Android App</a:t>
            </a:r>
            <a:endParaRPr lang="en-IN" altLang="en-US" sz="1700" dirty="0"/>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13" name="Picture 12" descr="Bluetooth_Off"/>
          <p:cNvPicPr>
            <a:picLocks noChangeAspect="1"/>
          </p:cNvPicPr>
          <p:nvPr/>
        </p:nvPicPr>
        <p:blipFill>
          <a:blip r:embed="rId3"/>
          <a:stretch>
            <a:fillRect/>
          </a:stretch>
        </p:blipFill>
        <p:spPr>
          <a:xfrm>
            <a:off x="628650" y="1129030"/>
            <a:ext cx="2117428" cy="3486785"/>
          </a:xfrm>
          <a:prstGeom prst="rect">
            <a:avLst/>
          </a:prstGeom>
        </p:spPr>
      </p:pic>
      <p:pic>
        <p:nvPicPr>
          <p:cNvPr id="15" name="Picture 14" descr="Bluetooth_On"/>
          <p:cNvPicPr>
            <a:picLocks noChangeAspect="1"/>
          </p:cNvPicPr>
          <p:nvPr/>
        </p:nvPicPr>
        <p:blipFill>
          <a:blip r:embed="rId4"/>
          <a:stretch>
            <a:fillRect/>
          </a:stretch>
        </p:blipFill>
        <p:spPr>
          <a:xfrm>
            <a:off x="3295119" y="1097280"/>
            <a:ext cx="2117428" cy="3486785"/>
          </a:xfrm>
          <a:prstGeom prst="rect">
            <a:avLst/>
          </a:prstGeom>
        </p:spPr>
      </p:pic>
      <p:pic>
        <p:nvPicPr>
          <p:cNvPr id="16" name="Picture 15" descr="Devices List"/>
          <p:cNvPicPr>
            <a:picLocks noChangeAspect="1"/>
          </p:cNvPicPr>
          <p:nvPr/>
        </p:nvPicPr>
        <p:blipFill>
          <a:blip r:embed="rId5"/>
          <a:stretch>
            <a:fillRect/>
          </a:stretch>
        </p:blipFill>
        <p:spPr>
          <a:xfrm>
            <a:off x="6056067" y="1097280"/>
            <a:ext cx="2117428" cy="3487220"/>
          </a:xfrm>
          <a:prstGeom prst="rect">
            <a:avLst/>
          </a:prstGeom>
        </p:spPr>
      </p:pic>
      <p:sp>
        <p:nvSpPr>
          <p:cNvPr id="17" name="Text Box 10"/>
          <p:cNvSpPr txBox="1"/>
          <p:nvPr/>
        </p:nvSpPr>
        <p:spPr>
          <a:xfrm>
            <a:off x="374015" y="4487345"/>
            <a:ext cx="2498013" cy="369332"/>
          </a:xfrm>
          <a:prstGeom prst="rect">
            <a:avLst/>
          </a:prstGeom>
          <a:noFill/>
        </p:spPr>
        <p:txBody>
          <a:bodyPr wrap="square" rtlCol="0">
            <a:spAutoFit/>
          </a:bodyPr>
          <a:lstStyle/>
          <a:p>
            <a:r>
              <a:rPr lang="en-US" dirty="0"/>
              <a:t>Fig. Bluetooth Off UI</a:t>
            </a:r>
            <a:endParaRPr lang="en-US" dirty="0"/>
          </a:p>
        </p:txBody>
      </p:sp>
      <p:sp>
        <p:nvSpPr>
          <p:cNvPr id="19" name="Text Box 7"/>
          <p:cNvSpPr txBox="1"/>
          <p:nvPr/>
        </p:nvSpPr>
        <p:spPr>
          <a:xfrm>
            <a:off x="3295119" y="4479875"/>
            <a:ext cx="2477366" cy="369332"/>
          </a:xfrm>
          <a:prstGeom prst="rect">
            <a:avLst/>
          </a:prstGeom>
          <a:noFill/>
        </p:spPr>
        <p:txBody>
          <a:bodyPr wrap="square" rtlCol="0">
            <a:spAutoFit/>
          </a:bodyPr>
          <a:lstStyle/>
          <a:p>
            <a:r>
              <a:rPr lang="en-US" dirty="0"/>
              <a:t>Fig. Bluetooth On UI</a:t>
            </a:r>
            <a:endParaRPr lang="en-US" dirty="0"/>
          </a:p>
        </p:txBody>
      </p:sp>
      <p:sp>
        <p:nvSpPr>
          <p:cNvPr id="20" name="Text Box 8"/>
          <p:cNvSpPr txBox="1"/>
          <p:nvPr/>
        </p:nvSpPr>
        <p:spPr>
          <a:xfrm>
            <a:off x="5882086" y="4469378"/>
            <a:ext cx="3339857" cy="369332"/>
          </a:xfrm>
          <a:prstGeom prst="rect">
            <a:avLst/>
          </a:prstGeom>
          <a:noFill/>
        </p:spPr>
        <p:txBody>
          <a:bodyPr wrap="square" rtlCol="0">
            <a:spAutoFit/>
          </a:bodyPr>
          <a:lstStyle/>
          <a:p>
            <a:r>
              <a:rPr lang="en-US" dirty="0"/>
              <a:t>Fig. Available Devices List UI</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sym typeface="+mn-ea"/>
              </a:rPr>
              <a:t>Milestone</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grpSp>
        <p:nvGrpSpPr>
          <p:cNvPr id="63" name="Group 62"/>
          <p:cNvGrpSpPr/>
          <p:nvPr/>
        </p:nvGrpSpPr>
        <p:grpSpPr>
          <a:xfrm>
            <a:off x="491490" y="734060"/>
            <a:ext cx="8605520" cy="4114800"/>
            <a:chOff x="-24" y="578"/>
            <a:chExt cx="14424" cy="7654"/>
          </a:xfrm>
        </p:grpSpPr>
        <p:grpSp>
          <p:nvGrpSpPr>
            <p:cNvPr id="3" name="Google Shape;398;p52"/>
            <p:cNvGrpSpPr/>
            <p:nvPr/>
          </p:nvGrpSpPr>
          <p:grpSpPr>
            <a:xfrm>
              <a:off x="0" y="2515"/>
              <a:ext cx="14400" cy="5557"/>
              <a:chOff x="0" y="1371600"/>
              <a:chExt cx="8661403" cy="5527677"/>
            </a:xfrm>
          </p:grpSpPr>
          <p:sp>
            <p:nvSpPr>
              <p:cNvPr id="5" name="Google Shape;399;p52"/>
              <p:cNvSpPr/>
              <p:nvPr/>
            </p:nvSpPr>
            <p:spPr>
              <a:xfrm>
                <a:off x="0" y="1371600"/>
                <a:ext cx="8661403" cy="5527677"/>
              </a:xfrm>
              <a:custGeom>
                <a:avLst/>
                <a:gdLst/>
                <a:ahLst/>
                <a:cxnLst/>
                <a:rect l="l" t="t" r="r" b="b"/>
                <a:pathLst>
                  <a:path w="3414" h="2178" extrusionOk="0">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rgbClr val="3F3F3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 name="Google Shape;400;p52"/>
              <p:cNvSpPr/>
              <p:nvPr/>
            </p:nvSpPr>
            <p:spPr>
              <a:xfrm>
                <a:off x="0" y="1452563"/>
                <a:ext cx="8556626" cy="5446714"/>
              </a:xfrm>
              <a:custGeom>
                <a:avLst/>
                <a:gdLst/>
                <a:ahLst/>
                <a:cxnLst/>
                <a:rect l="l" t="t" r="r" b="b"/>
                <a:pathLst>
                  <a:path w="3373" h="2146" extrusionOk="0">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 name="Google Shape;401;p52"/>
              <p:cNvSpPr/>
              <p:nvPr/>
            </p:nvSpPr>
            <p:spPr>
              <a:xfrm>
                <a:off x="0" y="1825625"/>
                <a:ext cx="5667373" cy="5073652"/>
              </a:xfrm>
              <a:custGeom>
                <a:avLst/>
                <a:gdLst/>
                <a:ahLst/>
                <a:cxnLst/>
                <a:rect l="l" t="t" r="r" b="b"/>
                <a:pathLst>
                  <a:path w="2234" h="1999" extrusionOk="0">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402;p52"/>
              <p:cNvSpPr/>
              <p:nvPr/>
            </p:nvSpPr>
            <p:spPr>
              <a:xfrm>
                <a:off x="968375" y="3740150"/>
                <a:ext cx="146050" cy="474663"/>
              </a:xfrm>
              <a:custGeom>
                <a:avLst/>
                <a:gdLst/>
                <a:ahLst/>
                <a:cxnLst/>
                <a:rect l="l" t="t" r="r" b="b"/>
                <a:pathLst>
                  <a:path w="57" h="187" extrusionOk="0">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403;p52"/>
              <p:cNvSpPr/>
              <p:nvPr/>
            </p:nvSpPr>
            <p:spPr>
              <a:xfrm>
                <a:off x="1119188" y="3303588"/>
                <a:ext cx="454025" cy="268288"/>
              </a:xfrm>
              <a:custGeom>
                <a:avLst/>
                <a:gdLst/>
                <a:ahLst/>
                <a:cxnLst/>
                <a:rect l="l" t="t" r="r" b="b"/>
                <a:pathLst>
                  <a:path w="179" h="106" extrusionOk="0">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Google Shape;404;p52"/>
              <p:cNvSpPr/>
              <p:nvPr/>
            </p:nvSpPr>
            <p:spPr>
              <a:xfrm>
                <a:off x="438150" y="1652588"/>
                <a:ext cx="257175" cy="38100"/>
              </a:xfrm>
              <a:custGeom>
                <a:avLst/>
                <a:gdLst/>
                <a:ahLst/>
                <a:cxnLst/>
                <a:rect l="l" t="t" r="r" b="b"/>
                <a:pathLst>
                  <a:path w="101" h="15" extrusionOk="0">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405;p52"/>
              <p:cNvSpPr/>
              <p:nvPr/>
            </p:nvSpPr>
            <p:spPr>
              <a:xfrm>
                <a:off x="809625" y="1663700"/>
                <a:ext cx="280988" cy="50800"/>
              </a:xfrm>
              <a:custGeom>
                <a:avLst/>
                <a:gdLst/>
                <a:ahLst/>
                <a:cxnLst/>
                <a:rect l="l" t="t" r="r" b="b"/>
                <a:pathLst>
                  <a:path w="111" h="20" extrusionOk="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406;p52"/>
              <p:cNvSpPr/>
              <p:nvPr/>
            </p:nvSpPr>
            <p:spPr>
              <a:xfrm>
                <a:off x="1827213" y="3049588"/>
                <a:ext cx="449263" cy="177800"/>
              </a:xfrm>
              <a:custGeom>
                <a:avLst/>
                <a:gdLst/>
                <a:ahLst/>
                <a:cxnLst/>
                <a:rect l="l" t="t" r="r" b="b"/>
                <a:pathLst>
                  <a:path w="177" h="70" extrusionOk="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407;p52"/>
              <p:cNvSpPr/>
              <p:nvPr/>
            </p:nvSpPr>
            <p:spPr>
              <a:xfrm>
                <a:off x="1277938" y="4346575"/>
                <a:ext cx="503238" cy="238125"/>
              </a:xfrm>
              <a:custGeom>
                <a:avLst/>
                <a:gdLst/>
                <a:ahLst/>
                <a:cxnLst/>
                <a:rect l="l" t="t" r="r" b="b"/>
                <a:pathLst>
                  <a:path w="198" h="94" extrusionOk="0">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7" name="Google Shape;408;p52"/>
              <p:cNvSpPr/>
              <p:nvPr/>
            </p:nvSpPr>
            <p:spPr>
              <a:xfrm>
                <a:off x="1735138" y="1722438"/>
                <a:ext cx="373063" cy="80963"/>
              </a:xfrm>
              <a:custGeom>
                <a:avLst/>
                <a:gdLst/>
                <a:ahLst/>
                <a:cxnLst/>
                <a:rect l="l" t="t" r="r" b="b"/>
                <a:pathLst>
                  <a:path w="147" h="32" extrusionOk="0">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 name="Google Shape;409;p52"/>
              <p:cNvSpPr/>
              <p:nvPr/>
            </p:nvSpPr>
            <p:spPr>
              <a:xfrm>
                <a:off x="1208088" y="1685925"/>
                <a:ext cx="411163" cy="61913"/>
              </a:xfrm>
              <a:custGeom>
                <a:avLst/>
                <a:gdLst/>
                <a:ahLst/>
                <a:cxnLst/>
                <a:rect l="l" t="t" r="r" b="b"/>
                <a:pathLst>
                  <a:path w="162" h="24" extrusionOk="0">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 name="Google Shape;410;p52"/>
              <p:cNvSpPr/>
              <p:nvPr/>
            </p:nvSpPr>
            <p:spPr>
              <a:xfrm>
                <a:off x="2217738" y="1785938"/>
                <a:ext cx="438150" cy="136525"/>
              </a:xfrm>
              <a:custGeom>
                <a:avLst/>
                <a:gdLst/>
                <a:ahLst/>
                <a:cxnLst/>
                <a:rect l="l" t="t" r="r" b="b"/>
                <a:pathLst>
                  <a:path w="173" h="54" extrusionOk="0">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411;p52"/>
              <p:cNvSpPr/>
              <p:nvPr/>
            </p:nvSpPr>
            <p:spPr>
              <a:xfrm>
                <a:off x="2473325" y="2813050"/>
                <a:ext cx="403225" cy="200025"/>
              </a:xfrm>
              <a:custGeom>
                <a:avLst/>
                <a:gdLst/>
                <a:ahLst/>
                <a:cxnLst/>
                <a:rect l="l" t="t" r="r" b="b"/>
                <a:pathLst>
                  <a:path w="159" h="79" extrusionOk="0">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412;p52"/>
              <p:cNvSpPr/>
              <p:nvPr/>
            </p:nvSpPr>
            <p:spPr>
              <a:xfrm>
                <a:off x="2989263" y="2419350"/>
                <a:ext cx="255588" cy="315913"/>
              </a:xfrm>
              <a:custGeom>
                <a:avLst/>
                <a:gdLst/>
                <a:ahLst/>
                <a:cxnLst/>
                <a:rect l="l" t="t" r="r" b="b"/>
                <a:pathLst>
                  <a:path w="101" h="124" extrusionOk="0">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 name="Google Shape;413;p52"/>
              <p:cNvSpPr/>
              <p:nvPr/>
            </p:nvSpPr>
            <p:spPr>
              <a:xfrm>
                <a:off x="2819400" y="1943100"/>
                <a:ext cx="374650" cy="260350"/>
              </a:xfrm>
              <a:custGeom>
                <a:avLst/>
                <a:gdLst/>
                <a:ahLst/>
                <a:cxnLst/>
                <a:rect l="l" t="t" r="r" b="b"/>
                <a:pathLst>
                  <a:path w="148" h="103" extrusionOk="0">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414;p52"/>
              <p:cNvSpPr/>
              <p:nvPr/>
            </p:nvSpPr>
            <p:spPr>
              <a:xfrm>
                <a:off x="6872288" y="5983288"/>
                <a:ext cx="258763" cy="508000"/>
              </a:xfrm>
              <a:custGeom>
                <a:avLst/>
                <a:gdLst/>
                <a:ahLst/>
                <a:cxnLst/>
                <a:rect l="l" t="t" r="r" b="b"/>
                <a:pathLst>
                  <a:path w="102" h="200" extrusionOk="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415;p52"/>
              <p:cNvSpPr/>
              <p:nvPr/>
            </p:nvSpPr>
            <p:spPr>
              <a:xfrm>
                <a:off x="6129338" y="5287963"/>
                <a:ext cx="469900" cy="344488"/>
              </a:xfrm>
              <a:custGeom>
                <a:avLst/>
                <a:gdLst/>
                <a:ahLst/>
                <a:cxnLst/>
                <a:rect l="l" t="t" r="r" b="b"/>
                <a:pathLst>
                  <a:path w="185" h="136" extrusionOk="0">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 name="Google Shape;416;p52"/>
              <p:cNvSpPr/>
              <p:nvPr/>
            </p:nvSpPr>
            <p:spPr>
              <a:xfrm>
                <a:off x="5167313" y="4927600"/>
                <a:ext cx="515938" cy="220663"/>
              </a:xfrm>
              <a:custGeom>
                <a:avLst/>
                <a:gdLst/>
                <a:ahLst/>
                <a:cxnLst/>
                <a:rect l="l" t="t" r="r" b="b"/>
                <a:pathLst>
                  <a:path w="203" h="87" extrusionOk="0">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7" name="Google Shape;417;p52"/>
              <p:cNvSpPr/>
              <p:nvPr/>
            </p:nvSpPr>
            <p:spPr>
              <a:xfrm>
                <a:off x="4157663" y="4740275"/>
                <a:ext cx="520700" cy="136525"/>
              </a:xfrm>
              <a:custGeom>
                <a:avLst/>
                <a:gdLst/>
                <a:ahLst/>
                <a:cxnLst/>
                <a:rect l="l" t="t" r="r" b="b"/>
                <a:pathLst>
                  <a:path w="205" h="54" extrusionOk="0">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 name="Google Shape;418;p52"/>
              <p:cNvSpPr/>
              <p:nvPr/>
            </p:nvSpPr>
            <p:spPr>
              <a:xfrm>
                <a:off x="3127375" y="4656138"/>
                <a:ext cx="520700" cy="93663"/>
              </a:xfrm>
              <a:custGeom>
                <a:avLst/>
                <a:gdLst/>
                <a:ahLst/>
                <a:cxnLst/>
                <a:rect l="l" t="t" r="r" b="b"/>
                <a:pathLst>
                  <a:path w="328" h="59" extrusionOk="0">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 name="Google Shape;419;p52"/>
              <p:cNvSpPr/>
              <p:nvPr/>
            </p:nvSpPr>
            <p:spPr>
              <a:xfrm>
                <a:off x="2098675" y="4594225"/>
                <a:ext cx="519113" cy="82550"/>
              </a:xfrm>
              <a:custGeom>
                <a:avLst/>
                <a:gdLst/>
                <a:ahLst/>
                <a:cxnLst/>
                <a:rect l="l" t="t" r="r" b="b"/>
                <a:pathLst>
                  <a:path w="205" h="32" extrusionOk="0">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 name="Google Shape;420;p52"/>
              <p:cNvSpPr/>
              <p:nvPr/>
            </p:nvSpPr>
            <p:spPr>
              <a:xfrm>
                <a:off x="84138" y="1643063"/>
                <a:ext cx="165100" cy="34925"/>
              </a:xfrm>
              <a:custGeom>
                <a:avLst/>
                <a:gdLst/>
                <a:ahLst/>
                <a:cxnLst/>
                <a:rect l="l" t="t" r="r" b="b"/>
                <a:pathLst>
                  <a:path w="65" h="14" extrusionOk="0">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1" name="Google Shape;421;p52"/>
              <p:cNvSpPr/>
              <p:nvPr/>
            </p:nvSpPr>
            <p:spPr>
              <a:xfrm>
                <a:off x="3673475" y="2201863"/>
                <a:ext cx="109538" cy="204788"/>
              </a:xfrm>
              <a:custGeom>
                <a:avLst/>
                <a:gdLst/>
                <a:ahLst/>
                <a:cxnLst/>
                <a:rect l="l" t="t" r="r" b="b"/>
                <a:pathLst>
                  <a:path w="43" h="81" extrusionOk="0">
                    <a:moveTo>
                      <a:pt x="43" y="81"/>
                    </a:moveTo>
                    <a:cubicBezTo>
                      <a:pt x="39" y="63"/>
                      <a:pt x="32" y="47"/>
                      <a:pt x="24" y="31"/>
                    </a:cubicBezTo>
                    <a:cubicBezTo>
                      <a:pt x="18" y="20"/>
                      <a:pt x="8" y="10"/>
                      <a:pt x="0"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 name="Google Shape;422;p52"/>
            <p:cNvGrpSpPr/>
            <p:nvPr/>
          </p:nvGrpSpPr>
          <p:grpSpPr>
            <a:xfrm>
              <a:off x="3830" y="848"/>
              <a:ext cx="1462" cy="2096"/>
              <a:chOff x="6285502" y="4056637"/>
              <a:chExt cx="1361599" cy="1952214"/>
            </a:xfrm>
          </p:grpSpPr>
          <p:grpSp>
            <p:nvGrpSpPr>
              <p:cNvPr id="33" name="Google Shape;423;p52"/>
              <p:cNvGrpSpPr/>
              <p:nvPr/>
            </p:nvGrpSpPr>
            <p:grpSpPr>
              <a:xfrm>
                <a:off x="6285502" y="4056637"/>
                <a:ext cx="1361599" cy="1952214"/>
                <a:chOff x="5808896" y="2272306"/>
                <a:chExt cx="1993556" cy="2858293"/>
              </a:xfrm>
            </p:grpSpPr>
            <p:sp>
              <p:nvSpPr>
                <p:cNvPr id="34" name="Google Shape;424;p52"/>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5" name="Google Shape;425;p52"/>
                <p:cNvGrpSpPr/>
                <p:nvPr/>
              </p:nvGrpSpPr>
              <p:grpSpPr>
                <a:xfrm>
                  <a:off x="5808896" y="2272306"/>
                  <a:ext cx="1993556" cy="1989368"/>
                  <a:chOff x="8140701" y="1890712"/>
                  <a:chExt cx="1511300" cy="1508125"/>
                </a:xfrm>
              </p:grpSpPr>
              <p:sp>
                <p:nvSpPr>
                  <p:cNvPr id="36" name="Google Shape;426;p52"/>
                  <p:cNvSpPr/>
                  <p:nvPr/>
                </p:nvSpPr>
                <p:spPr>
                  <a:xfrm>
                    <a:off x="8140701" y="1890712"/>
                    <a:ext cx="1511300" cy="1508125"/>
                  </a:xfrm>
                  <a:custGeom>
                    <a:avLst/>
                    <a:gdLst/>
                    <a:ahLst/>
                    <a:cxnLst/>
                    <a:rect l="l" t="t" r="r" b="b"/>
                    <a:pathLst>
                      <a:path w="402" h="401" extrusionOk="0">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427;p52"/>
                  <p:cNvSpPr/>
                  <p:nvPr/>
                </p:nvSpPr>
                <p:spPr>
                  <a:xfrm>
                    <a:off x="8283576" y="2033588"/>
                    <a:ext cx="1225550" cy="1227138"/>
                  </a:xfrm>
                  <a:custGeom>
                    <a:avLst/>
                    <a:gdLst/>
                    <a:ahLst/>
                    <a:cxnLst/>
                    <a:rect l="l" t="t" r="r" b="b"/>
                    <a:pathLst>
                      <a:path w="326" h="326" extrusionOk="0">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8" name="Google Shape;428;p52"/>
              <p:cNvSpPr txBox="1"/>
              <p:nvPr/>
            </p:nvSpPr>
            <p:spPr>
              <a:xfrm>
                <a:off x="6371735" y="4462752"/>
                <a:ext cx="1189200" cy="614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900">
                    <a:solidFill>
                      <a:schemeClr val="dk1"/>
                    </a:solidFill>
                  </a:rPr>
                  <a:t>April</a:t>
                </a:r>
                <a:endParaRPr sz="900">
                  <a:solidFill>
                    <a:schemeClr val="dk1"/>
                  </a:solidFill>
                </a:endParaRPr>
              </a:p>
              <a:p>
                <a:pPr marL="0" marR="0" lvl="0" indent="0" algn="ctr" rtl="0">
                  <a:spcBef>
                    <a:spcPts val="0"/>
                  </a:spcBef>
                  <a:spcAft>
                    <a:spcPts val="0"/>
                  </a:spcAft>
                  <a:buNone/>
                </a:pPr>
                <a:r>
                  <a:rPr lang="en-GB" sz="900">
                    <a:solidFill>
                      <a:schemeClr val="dk1"/>
                    </a:solidFill>
                  </a:rPr>
                  <a:t>2021</a:t>
                </a:r>
                <a:endParaRPr sz="9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9" name="Google Shape;429;p52"/>
            <p:cNvGrpSpPr/>
            <p:nvPr/>
          </p:nvGrpSpPr>
          <p:grpSpPr>
            <a:xfrm>
              <a:off x="7200" y="2515"/>
              <a:ext cx="2141" cy="3069"/>
              <a:chOff x="6285502" y="4056637"/>
              <a:chExt cx="1361599" cy="1952214"/>
            </a:xfrm>
          </p:grpSpPr>
          <p:grpSp>
            <p:nvGrpSpPr>
              <p:cNvPr id="40" name="Google Shape;430;p52"/>
              <p:cNvGrpSpPr/>
              <p:nvPr/>
            </p:nvGrpSpPr>
            <p:grpSpPr>
              <a:xfrm>
                <a:off x="6285502" y="4056637"/>
                <a:ext cx="1361599" cy="1952214"/>
                <a:chOff x="5808896" y="2272306"/>
                <a:chExt cx="1993556" cy="2858293"/>
              </a:xfrm>
            </p:grpSpPr>
            <p:sp>
              <p:nvSpPr>
                <p:cNvPr id="41" name="Google Shape;431;p52"/>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2" name="Google Shape;432;p52"/>
                <p:cNvGrpSpPr/>
                <p:nvPr/>
              </p:nvGrpSpPr>
              <p:grpSpPr>
                <a:xfrm>
                  <a:off x="5808896" y="2272306"/>
                  <a:ext cx="1993556" cy="1989368"/>
                  <a:chOff x="8140701" y="1890712"/>
                  <a:chExt cx="1511300" cy="1508125"/>
                </a:xfrm>
              </p:grpSpPr>
              <p:sp>
                <p:nvSpPr>
                  <p:cNvPr id="43" name="Google Shape;433;p52"/>
                  <p:cNvSpPr/>
                  <p:nvPr/>
                </p:nvSpPr>
                <p:spPr>
                  <a:xfrm>
                    <a:off x="8140701" y="1890712"/>
                    <a:ext cx="1511300" cy="1508125"/>
                  </a:xfrm>
                  <a:custGeom>
                    <a:avLst/>
                    <a:gdLst/>
                    <a:ahLst/>
                    <a:cxnLst/>
                    <a:rect l="l" t="t" r="r" b="b"/>
                    <a:pathLst>
                      <a:path w="402" h="401" extrusionOk="0">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34;p52"/>
                  <p:cNvSpPr/>
                  <p:nvPr/>
                </p:nvSpPr>
                <p:spPr>
                  <a:xfrm>
                    <a:off x="8283576" y="2033588"/>
                    <a:ext cx="1225550" cy="1227138"/>
                  </a:xfrm>
                  <a:custGeom>
                    <a:avLst/>
                    <a:gdLst/>
                    <a:ahLst/>
                    <a:cxnLst/>
                    <a:rect l="l" t="t" r="r" b="b"/>
                    <a:pathLst>
                      <a:path w="326" h="326" extrusionOk="0">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45" name="Google Shape;435;p52"/>
              <p:cNvSpPr txBox="1"/>
              <p:nvPr/>
            </p:nvSpPr>
            <p:spPr>
              <a:xfrm>
                <a:off x="6371735" y="4527192"/>
                <a:ext cx="1189200" cy="485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a:solidFill>
                      <a:schemeClr val="dk1"/>
                    </a:solidFill>
                  </a:rPr>
                  <a:t>April</a:t>
                </a:r>
                <a:endParaRPr>
                  <a:solidFill>
                    <a:schemeClr val="dk1"/>
                  </a:solidFill>
                </a:endParaRPr>
              </a:p>
              <a:p>
                <a:pPr marL="0" marR="0" lvl="0" indent="0" algn="ctr" rtl="0">
                  <a:spcBef>
                    <a:spcPts val="0"/>
                  </a:spcBef>
                  <a:spcAft>
                    <a:spcPts val="0"/>
                  </a:spcAft>
                  <a:buNone/>
                </a:pPr>
                <a:r>
                  <a:rPr lang="en-GB">
                    <a:solidFill>
                      <a:schemeClr val="dk1"/>
                    </a:solidFill>
                  </a:rPr>
                  <a:t>2022</a:t>
                </a: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6" name="Google Shape;436;p52"/>
            <p:cNvGrpSpPr/>
            <p:nvPr/>
          </p:nvGrpSpPr>
          <p:grpSpPr>
            <a:xfrm>
              <a:off x="-24" y="2944"/>
              <a:ext cx="1946" cy="2790"/>
              <a:chOff x="6285502" y="4056637"/>
              <a:chExt cx="1361599" cy="1952214"/>
            </a:xfrm>
          </p:grpSpPr>
          <p:grpSp>
            <p:nvGrpSpPr>
              <p:cNvPr id="47" name="Google Shape;437;p52"/>
              <p:cNvGrpSpPr/>
              <p:nvPr/>
            </p:nvGrpSpPr>
            <p:grpSpPr>
              <a:xfrm>
                <a:off x="6285502" y="4056637"/>
                <a:ext cx="1361599" cy="1952214"/>
                <a:chOff x="5808896" y="2272306"/>
                <a:chExt cx="1993556" cy="2858293"/>
              </a:xfrm>
            </p:grpSpPr>
            <p:sp>
              <p:nvSpPr>
                <p:cNvPr id="48" name="Google Shape;438;p52"/>
                <p:cNvSpPr/>
                <p:nvPr/>
              </p:nvSpPr>
              <p:spPr>
                <a:xfrm>
                  <a:off x="6718887" y="4188899"/>
                  <a:ext cx="192000" cy="941700"/>
                </a:xfrm>
                <a:prstGeom prst="rect">
                  <a:avLst/>
                </a:prstGeom>
                <a:gradFill>
                  <a:gsLst>
                    <a:gs pos="0">
                      <a:srgbClr val="000000"/>
                    </a:gs>
                    <a:gs pos="50000">
                      <a:srgbClr val="FFFFFF"/>
                    </a:gs>
                    <a:gs pos="100000">
                      <a:srgbClr val="000000"/>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9" name="Google Shape;439;p52"/>
                <p:cNvGrpSpPr/>
                <p:nvPr/>
              </p:nvGrpSpPr>
              <p:grpSpPr>
                <a:xfrm>
                  <a:off x="5808896" y="2272306"/>
                  <a:ext cx="1993556" cy="1989368"/>
                  <a:chOff x="8140701" y="1890712"/>
                  <a:chExt cx="1511300" cy="1508125"/>
                </a:xfrm>
              </p:grpSpPr>
              <p:sp>
                <p:nvSpPr>
                  <p:cNvPr id="50" name="Google Shape;440;p52"/>
                  <p:cNvSpPr/>
                  <p:nvPr/>
                </p:nvSpPr>
                <p:spPr>
                  <a:xfrm>
                    <a:off x="8140701" y="1890712"/>
                    <a:ext cx="1511300" cy="1508125"/>
                  </a:xfrm>
                  <a:custGeom>
                    <a:avLst/>
                    <a:gdLst/>
                    <a:ahLst/>
                    <a:cxnLst/>
                    <a:rect l="l" t="t" r="r" b="b"/>
                    <a:pathLst>
                      <a:path w="402" h="401" extrusionOk="0">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9AB1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441;p52"/>
                  <p:cNvSpPr/>
                  <p:nvPr/>
                </p:nvSpPr>
                <p:spPr>
                  <a:xfrm>
                    <a:off x="8283576" y="2033588"/>
                    <a:ext cx="1225550" cy="1227138"/>
                  </a:xfrm>
                  <a:custGeom>
                    <a:avLst/>
                    <a:gdLst/>
                    <a:ahLst/>
                    <a:cxnLst/>
                    <a:rect l="l" t="t" r="r" b="b"/>
                    <a:pathLst>
                      <a:path w="326" h="326" extrusionOk="0">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52" name="Google Shape;442;p52"/>
              <p:cNvSpPr txBox="1"/>
              <p:nvPr/>
            </p:nvSpPr>
            <p:spPr>
              <a:xfrm>
                <a:off x="6371735" y="4477603"/>
                <a:ext cx="1189200" cy="584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200">
                    <a:solidFill>
                      <a:schemeClr val="dk1"/>
                    </a:solidFill>
                  </a:rPr>
                  <a:t>Nov</a:t>
                </a:r>
                <a:endParaRPr sz="1200">
                  <a:solidFill>
                    <a:schemeClr val="dk1"/>
                  </a:solidFill>
                </a:endParaRPr>
              </a:p>
              <a:p>
                <a:pPr marL="0" marR="0" lvl="0" indent="0" algn="ctr" rtl="0">
                  <a:spcBef>
                    <a:spcPts val="0"/>
                  </a:spcBef>
                  <a:spcAft>
                    <a:spcPts val="0"/>
                  </a:spcAft>
                  <a:buNone/>
                </a:pPr>
                <a:r>
                  <a:rPr lang="en-GB" sz="1200">
                    <a:solidFill>
                      <a:schemeClr val="dk1"/>
                    </a:solidFill>
                  </a:rPr>
                  <a:t>2021</a:t>
                </a: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3" name="Google Shape;443;p52"/>
            <p:cNvGrpSpPr/>
            <p:nvPr/>
          </p:nvGrpSpPr>
          <p:grpSpPr>
            <a:xfrm>
              <a:off x="60" y="5834"/>
              <a:ext cx="5695" cy="2398"/>
              <a:chOff x="3296927" y="1179186"/>
              <a:chExt cx="2068800" cy="2030388"/>
            </a:xfrm>
          </p:grpSpPr>
          <p:sp>
            <p:nvSpPr>
              <p:cNvPr id="54" name="Google Shape;444;p52"/>
              <p:cNvSpPr txBox="1"/>
              <p:nvPr/>
            </p:nvSpPr>
            <p:spPr>
              <a:xfrm>
                <a:off x="3296927" y="1579374"/>
                <a:ext cx="2068800" cy="16302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00"/>
                  </a:spcBef>
                  <a:spcAft>
                    <a:spcPts val="0"/>
                  </a:spcAft>
                  <a:buNone/>
                </a:pPr>
                <a:r>
                  <a:rPr lang="en-GB" sz="1100" b="1">
                    <a:solidFill>
                      <a:schemeClr val="dk1"/>
                    </a:solidFill>
                  </a:rPr>
                  <a:t>Video capture &amp; store</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Object detection (offline)</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TFT LCD/ display, Bluetooth speaker</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App, MPU 6050</a:t>
                </a:r>
                <a:endParaRPr sz="1100" b="1">
                  <a:solidFill>
                    <a:srgbClr val="3F3F3F"/>
                  </a:solidFill>
                </a:endParaRPr>
              </a:p>
            </p:txBody>
          </p:sp>
          <p:sp>
            <p:nvSpPr>
              <p:cNvPr id="55" name="Google Shape;445;p52"/>
              <p:cNvSpPr txBox="1"/>
              <p:nvPr/>
            </p:nvSpPr>
            <p:spPr>
              <a:xfrm>
                <a:off x="3296932" y="1179186"/>
                <a:ext cx="17226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500" b="1">
                    <a:solidFill>
                      <a:srgbClr val="3F3F3F"/>
                    </a:solidFill>
                  </a:rPr>
                  <a:t>7th Sem</a:t>
                </a:r>
                <a:endParaRPr sz="1500" b="1"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grpSp>
        <p:grpSp>
          <p:nvGrpSpPr>
            <p:cNvPr id="56" name="Google Shape;446;p52"/>
            <p:cNvGrpSpPr/>
            <p:nvPr/>
          </p:nvGrpSpPr>
          <p:grpSpPr>
            <a:xfrm>
              <a:off x="9341" y="2384"/>
              <a:ext cx="5019" cy="3165"/>
              <a:chOff x="2693922" y="-1170231"/>
              <a:chExt cx="3275100" cy="2292895"/>
            </a:xfrm>
          </p:grpSpPr>
          <p:sp>
            <p:nvSpPr>
              <p:cNvPr id="57" name="Google Shape;447;p52"/>
              <p:cNvSpPr txBox="1"/>
              <p:nvPr/>
            </p:nvSpPr>
            <p:spPr>
              <a:xfrm>
                <a:off x="2693922" y="-770036"/>
                <a:ext cx="3275100" cy="18927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00"/>
                  </a:spcBef>
                  <a:spcAft>
                    <a:spcPts val="0"/>
                  </a:spcAft>
                  <a:buNone/>
                </a:pPr>
                <a:r>
                  <a:rPr lang="en-GB" sz="1100" b="1">
                    <a:solidFill>
                      <a:schemeClr val="dk1"/>
                    </a:solidFill>
                  </a:rPr>
                  <a:t>Google maps</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Google assistant</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Bluetooth calling</a:t>
                </a:r>
                <a:r>
                  <a:rPr lang="en-IN" altLang="en-GB" sz="1100" b="1">
                    <a:solidFill>
                      <a:schemeClr val="dk1"/>
                    </a:solidFill>
                  </a:rPr>
                  <a:t> and Music</a:t>
                </a:r>
                <a:endParaRPr lang="en-GB" sz="1100" b="1">
                  <a:solidFill>
                    <a:schemeClr val="dk1"/>
                  </a:solidFill>
                </a:endParaRPr>
              </a:p>
              <a:p>
                <a:pPr marL="0" lvl="0" indent="0" algn="l" rtl="0">
                  <a:lnSpc>
                    <a:spcPct val="115000"/>
                  </a:lnSpc>
                  <a:spcBef>
                    <a:spcPts val="400"/>
                  </a:spcBef>
                  <a:spcAft>
                    <a:spcPts val="0"/>
                  </a:spcAft>
                  <a:buNone/>
                </a:pPr>
                <a:r>
                  <a:rPr lang="en-GB" sz="1100" b="1">
                    <a:solidFill>
                      <a:schemeClr val="dk1"/>
                    </a:solidFill>
                    <a:sym typeface="+mn-ea"/>
                  </a:rPr>
                  <a:t>Speech to Text detection</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Final Prototype</a:t>
                </a:r>
                <a:endParaRPr lang="en-GB" sz="1100" b="1">
                  <a:solidFill>
                    <a:schemeClr val="dk1"/>
                  </a:solidFill>
                </a:endParaRPr>
              </a:p>
              <a:p>
                <a:pPr marL="0" lvl="0" indent="0" algn="l" rtl="0">
                  <a:lnSpc>
                    <a:spcPct val="115000"/>
                  </a:lnSpc>
                  <a:spcBef>
                    <a:spcPts val="400"/>
                  </a:spcBef>
                  <a:spcAft>
                    <a:spcPts val="0"/>
                  </a:spcAft>
                  <a:buNone/>
                </a:pPr>
                <a:endParaRPr lang="en-IN" altLang="en-GB" sz="1100" b="1">
                  <a:solidFill>
                    <a:schemeClr val="dk1"/>
                  </a:solidFill>
                </a:endParaRPr>
              </a:p>
            </p:txBody>
          </p:sp>
          <p:sp>
            <p:nvSpPr>
              <p:cNvPr id="58" name="Google Shape;448;p52"/>
              <p:cNvSpPr txBox="1"/>
              <p:nvPr/>
            </p:nvSpPr>
            <p:spPr>
              <a:xfrm>
                <a:off x="2693925" y="-1170231"/>
                <a:ext cx="17226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500" b="1">
                    <a:solidFill>
                      <a:srgbClr val="3F3F3F"/>
                    </a:solidFill>
                  </a:rPr>
                  <a:t>8th Sem</a:t>
                </a:r>
                <a:endParaRPr sz="1500" b="1"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grpSp>
        <p:grpSp>
          <p:nvGrpSpPr>
            <p:cNvPr id="59" name="Google Shape;449;p52"/>
            <p:cNvGrpSpPr/>
            <p:nvPr/>
          </p:nvGrpSpPr>
          <p:grpSpPr>
            <a:xfrm>
              <a:off x="5292" y="578"/>
              <a:ext cx="5695" cy="2227"/>
              <a:chOff x="3953692" y="1130336"/>
              <a:chExt cx="1865101" cy="2669122"/>
            </a:xfrm>
          </p:grpSpPr>
          <p:sp>
            <p:nvSpPr>
              <p:cNvPr id="60" name="Google Shape;450;p52"/>
              <p:cNvSpPr txBox="1"/>
              <p:nvPr/>
            </p:nvSpPr>
            <p:spPr>
              <a:xfrm>
                <a:off x="3953693" y="1593858"/>
                <a:ext cx="1865100" cy="22056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00"/>
                  </a:spcBef>
                  <a:spcAft>
                    <a:spcPts val="0"/>
                  </a:spcAft>
                  <a:buNone/>
                </a:pPr>
                <a:r>
                  <a:rPr lang="en-GB" sz="1100" b="1">
                    <a:solidFill>
                      <a:schemeClr val="dk1"/>
                    </a:solidFill>
                  </a:rPr>
                  <a:t>Image capture &amp; store</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Object detection (online)</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FTP protocol</a:t>
                </a:r>
                <a:endParaRPr sz="1100" b="1">
                  <a:solidFill>
                    <a:schemeClr val="dk1"/>
                  </a:solidFill>
                </a:endParaRPr>
              </a:p>
              <a:p>
                <a:pPr marL="0" lvl="0" indent="0" algn="l" rtl="0">
                  <a:lnSpc>
                    <a:spcPct val="115000"/>
                  </a:lnSpc>
                  <a:spcBef>
                    <a:spcPts val="400"/>
                  </a:spcBef>
                  <a:spcAft>
                    <a:spcPts val="0"/>
                  </a:spcAft>
                  <a:buNone/>
                </a:pPr>
                <a:r>
                  <a:rPr lang="en-GB" sz="1100" b="1">
                    <a:solidFill>
                      <a:schemeClr val="dk1"/>
                    </a:solidFill>
                  </a:rPr>
                  <a:t>HTML web page</a:t>
                </a:r>
                <a:endParaRPr sz="1100" b="1">
                  <a:solidFill>
                    <a:srgbClr val="3F3F3F"/>
                  </a:solidFill>
                </a:endParaRPr>
              </a:p>
            </p:txBody>
          </p:sp>
          <p:sp>
            <p:nvSpPr>
              <p:cNvPr id="61" name="Google Shape;451;p52"/>
              <p:cNvSpPr txBox="1"/>
              <p:nvPr/>
            </p:nvSpPr>
            <p:spPr>
              <a:xfrm>
                <a:off x="3953692" y="1130336"/>
                <a:ext cx="1722600" cy="400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500" b="1">
                    <a:solidFill>
                      <a:srgbClr val="3F3F3F"/>
                    </a:solidFill>
                  </a:rPr>
                  <a:t>6th Sem</a:t>
                </a:r>
                <a:endParaRPr sz="1500" b="1"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grpSp>
      </p:grpSp>
      <p:pic>
        <p:nvPicPr>
          <p:cNvPr id="64" name="Picture 63"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Conclusion</a:t>
            </a:r>
            <a:endParaRPr lang="en-IN"/>
          </a:p>
        </p:txBody>
      </p:sp>
      <p:sp>
        <p:nvSpPr>
          <p:cNvPr id="3" name="Text Placeholder 2"/>
          <p:cNvSpPr>
            <a:spLocks noGrp="1"/>
          </p:cNvSpPr>
          <p:nvPr>
            <p:ph type="body" sz="quarter" idx="13"/>
          </p:nvPr>
        </p:nvSpPr>
        <p:spPr>
          <a:xfrm>
            <a:off x="628650" y="939800"/>
            <a:ext cx="7880350" cy="3380105"/>
          </a:xfrm>
        </p:spPr>
        <p:txBody>
          <a:bodyPr/>
          <a:lstStyle/>
          <a:p>
            <a:pPr algn="just">
              <a:lnSpc>
                <a:spcPct val="110000"/>
              </a:lnSpc>
              <a:buSzTx/>
              <a:buFont typeface="Wingdings" panose="05000000000000000000" charset="0"/>
              <a:buChar char="v"/>
            </a:pPr>
            <a:r>
              <a:rPr lang="en-US" sz="1500" dirty="0" smtClean="0">
                <a:latin typeface="Arial" panose="020B0604020202020204" pitchFamily="34" charset="0"/>
                <a:cs typeface="Arial" panose="020B0604020202020204" pitchFamily="34" charset="0"/>
              </a:rPr>
              <a:t>It appears that smart glasses have an outstanding opportunity for its growth along with its offerings in various regions. </a:t>
            </a:r>
            <a:endParaRPr lang="en-US" sz="1500" dirty="0" smtClean="0">
              <a:latin typeface="Arial" panose="020B0604020202020204" pitchFamily="34" charset="0"/>
              <a:cs typeface="Arial" panose="020B0604020202020204" pitchFamily="34" charset="0"/>
            </a:endParaRPr>
          </a:p>
          <a:p>
            <a:pPr algn="just">
              <a:lnSpc>
                <a:spcPct val="110000"/>
              </a:lnSpc>
              <a:buSzTx/>
              <a:buFont typeface="Wingdings" panose="05000000000000000000" charset="0"/>
              <a:buChar char="v"/>
            </a:pPr>
            <a:r>
              <a:rPr lang="en-US" sz="1500" dirty="0" smtClean="0">
                <a:latin typeface="Arial" panose="020B0604020202020204" pitchFamily="34" charset="0"/>
                <a:cs typeface="Arial" panose="020B0604020202020204" pitchFamily="34" charset="0"/>
              </a:rPr>
              <a:t>In this solution the object detection using ML model is implemented and for blinds the audio signal corresponding to the object is generated using google assistant. Text to voice signal generation is also implemented by image processing with ML model and Google assistant.</a:t>
            </a:r>
            <a:endParaRPr lang="en-US" sz="1500" dirty="0" smtClean="0">
              <a:latin typeface="Arial" panose="020B0604020202020204" pitchFamily="34" charset="0"/>
              <a:cs typeface="Arial" panose="020B0604020202020204" pitchFamily="34" charset="0"/>
            </a:endParaRPr>
          </a:p>
          <a:p>
            <a:pPr algn="just">
              <a:lnSpc>
                <a:spcPct val="110000"/>
              </a:lnSpc>
              <a:buSzTx/>
              <a:buFont typeface="Wingdings" panose="05000000000000000000" charset="0"/>
              <a:buChar char="v"/>
            </a:pPr>
            <a:r>
              <a:rPr lang="en-US" sz="1500" dirty="0" smtClean="0">
                <a:latin typeface="Arial" panose="020B0604020202020204" pitchFamily="34" charset="0"/>
                <a:cs typeface="Arial" panose="020B0604020202020204" pitchFamily="34" charset="0"/>
              </a:rPr>
              <a:t>Proposed smart glass supports blind people in many ways, it has the potential to change their life. </a:t>
            </a:r>
            <a:endParaRPr lang="en-US" sz="1500" dirty="0" smtClean="0">
              <a:latin typeface="Arial" panose="020B0604020202020204" pitchFamily="34" charset="0"/>
              <a:cs typeface="Arial" panose="020B0604020202020204" pitchFamily="34" charset="0"/>
            </a:endParaRPr>
          </a:p>
          <a:p>
            <a:pPr algn="just">
              <a:lnSpc>
                <a:spcPct val="110000"/>
              </a:lnSpc>
              <a:buSzTx/>
              <a:buFont typeface="Wingdings" panose="05000000000000000000" charset="0"/>
              <a:buChar char="v"/>
            </a:pPr>
            <a:r>
              <a:rPr lang="en-US" sz="1500" dirty="0" smtClean="0">
                <a:latin typeface="Arial" panose="020B0604020202020204" pitchFamily="34" charset="0"/>
                <a:cs typeface="Arial" panose="020B0604020202020204" pitchFamily="34" charset="0"/>
              </a:rPr>
              <a:t>Technologies like smart glasses have proven to be a very important and beneficial invention for mankind. With regular improvements over time, these technologies will keep on making lives easier.</a:t>
            </a:r>
            <a:endParaRPr lang="en-US" sz="1500" dirty="0" smtClean="0">
              <a:latin typeface="Arial" panose="020B0604020202020204" pitchFamily="34" charset="0"/>
              <a:cs typeface="Arial" panose="020B0604020202020204" pitchFamily="34" charset="0"/>
            </a:endParaRPr>
          </a:p>
          <a:p>
            <a:pPr algn="just">
              <a:lnSpc>
                <a:spcPct val="110000"/>
              </a:lnSpc>
              <a:buSzTx/>
              <a:buFont typeface="Wingdings" panose="05000000000000000000" charset="0"/>
              <a:buChar char="v"/>
            </a:pPr>
            <a:endParaRPr lang="en-US" sz="15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6" name="Rectangle 5"/>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7" name="Picture 6"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6" name="Title 18"/>
          <p:cNvSpPr txBox="1"/>
          <p:nvPr/>
        </p:nvSpPr>
        <p:spPr>
          <a:xfrm>
            <a:off x="685800" y="1367155"/>
            <a:ext cx="7772400" cy="2409825"/>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2550" b="1" i="0" kern="1200">
                <a:solidFill>
                  <a:srgbClr val="004578"/>
                </a:solidFill>
                <a:latin typeface="Calibri" panose="020F0502020204030204" charset="0"/>
                <a:ea typeface="Calibri" panose="020F0502020204030204" charset="0"/>
                <a:cs typeface="Calibri" panose="020F0502020204030204" charset="0"/>
              </a:defRPr>
            </a:lvl1pPr>
          </a:lstStyle>
          <a:p>
            <a:pPr algn="ctr"/>
            <a:r>
              <a:rPr lang="en-IN" altLang="en-US" sz="800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a:t>
            </a:r>
            <a:br>
              <a:rPr lang="en-IN" altLang="en-US" sz="800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IN" altLang="en-US" sz="800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TOU</a:t>
            </a:r>
            <a:endParaRPr lang="en-IN" altLang="en-US" sz="800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7"/>
          <p:cNvPicPr>
            <a:picLocks noChangeAspect="1"/>
          </p:cNvPicPr>
          <p:nvPr/>
        </p:nvPicPr>
        <p:blipFill>
          <a:blip r:embed="rId1"/>
          <a:stretch>
            <a:fillRect/>
          </a:stretch>
        </p:blipFill>
        <p:spPr>
          <a:xfrm>
            <a:off x="7761154" y="4450080"/>
            <a:ext cx="1187583" cy="3228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0" name="Google Shape;145;p26"/>
          <p:cNvSpPr txBox="1"/>
          <p:nvPr/>
        </p:nvSpPr>
        <p:spPr>
          <a:xfrm>
            <a:off x="643255" y="851535"/>
            <a:ext cx="4773295" cy="4189095"/>
          </a:xfrm>
          <a:prstGeom prst="rect">
            <a:avLst/>
          </a:prstGeom>
          <a:noFill/>
          <a:ln>
            <a:noFill/>
          </a:ln>
        </p:spPr>
        <p:txBody>
          <a:bodyPr spcFirstLastPara="1" wrap="square" lIns="68575" tIns="34275" rIns="68575" bIns="34275" anchor="t" anchorCtr="0">
            <a:noAutofit/>
          </a:bodyPr>
          <a:lst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panose="02070309020205020404"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Smart glass is one of the wearable device that is capable of handling a wide range of computing activities that an ordinary human cannot do.</a:t>
            </a:r>
            <a:endParaRPr lang="en-US" sz="1500" dirty="0" smtClean="0">
              <a:latin typeface="Arial" panose="020B0604020202020204" pitchFamily="34" charset="0"/>
              <a:cs typeface="Arial" panose="020B0604020202020204" pitchFamily="34" charset="0"/>
              <a:sym typeface="Arial" panose="020B0604020202020204"/>
            </a:endParaRPr>
          </a:p>
          <a:p>
            <a:pPr algn="just">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Smart glasses are wearable computer glasses that add information alongside or to what the wearer sees. </a:t>
            </a:r>
            <a:endParaRPr lang="en-US" sz="1500" dirty="0" smtClean="0">
              <a:latin typeface="Arial" panose="020B0604020202020204" pitchFamily="34" charset="0"/>
              <a:cs typeface="Arial" panose="020B0604020202020204" pitchFamily="34" charset="0"/>
              <a:sym typeface="Arial" panose="020B0604020202020204"/>
            </a:endParaRPr>
          </a:p>
          <a:p>
            <a:pPr algn="just">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The Basic idea of smart glass implementation, its interaction and applications of smart glasses in daily life.</a:t>
            </a:r>
            <a:endParaRPr lang="en-US" sz="1500" dirty="0" smtClean="0">
              <a:latin typeface="Arial" panose="020B0604020202020204" pitchFamily="34" charset="0"/>
              <a:cs typeface="Arial" panose="020B0604020202020204" pitchFamily="34" charset="0"/>
              <a:sym typeface="Arial" panose="020B0604020202020204"/>
            </a:endParaRPr>
          </a:p>
          <a:p>
            <a:pPr algn="just">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Smart glass has the capability to increase the productivity of the user along with ease of use. </a:t>
            </a:r>
            <a:br>
              <a:rPr lang="en-US" sz="1500" dirty="0" smtClean="0">
                <a:latin typeface="Arial" panose="020B0604020202020204" pitchFamily="34" charset="0"/>
                <a:cs typeface="Arial" panose="020B0604020202020204" pitchFamily="34" charset="0"/>
                <a:sym typeface="Arial" panose="020B0604020202020204"/>
              </a:rPr>
            </a:br>
            <a:endParaRPr lang="en-US" sz="1500" dirty="0" smtClean="0">
              <a:latin typeface="Arial" panose="020B0604020202020204" pitchFamily="34" charset="0"/>
              <a:cs typeface="Arial" panose="020B0604020202020204" pitchFamily="34" charset="0"/>
              <a:sym typeface="Arial" panose="020B0604020202020204"/>
            </a:endParaRPr>
          </a:p>
          <a:p>
            <a:pPr algn="just">
              <a:lnSpc>
                <a:spcPct val="110000"/>
              </a:lnSpc>
              <a:spcBef>
                <a:spcPts val="750"/>
              </a:spcBef>
              <a:buSzTx/>
              <a:buFont typeface="Wingdings" panose="05000000000000000000" charset="0"/>
              <a:buChar char="Ø"/>
            </a:pPr>
            <a:endParaRPr lang="en-US" sz="1500" dirty="0" smtClean="0">
              <a:latin typeface="Arial" panose="020B0604020202020204" pitchFamily="34" charset="0"/>
              <a:cs typeface="Arial" panose="020B0604020202020204" pitchFamily="34" charset="0"/>
              <a:sym typeface="Microsoft YaHei" panose="020B0503020204020204" charset="-122"/>
            </a:endParaRPr>
          </a:p>
        </p:txBody>
      </p:sp>
      <p:pic>
        <p:nvPicPr>
          <p:cNvPr id="12" name="Google Shape;147;p26"/>
          <p:cNvPicPr preferRelativeResize="0"/>
          <p:nvPr/>
        </p:nvPicPr>
        <p:blipFill>
          <a:blip r:embed="rId1"/>
          <a:stretch>
            <a:fillRect/>
          </a:stretch>
        </p:blipFill>
        <p:spPr>
          <a:xfrm>
            <a:off x="5622398" y="1313671"/>
            <a:ext cx="3521602" cy="2333608"/>
          </a:xfrm>
          <a:prstGeom prst="rect">
            <a:avLst/>
          </a:prstGeom>
          <a:noFill/>
          <a:ln>
            <a:noFill/>
          </a:ln>
        </p:spPr>
      </p:pic>
      <p:sp>
        <p:nvSpPr>
          <p:cNvPr id="14" name="Google Shape;149;p26"/>
          <p:cNvSpPr txBox="1"/>
          <p:nvPr/>
        </p:nvSpPr>
        <p:spPr>
          <a:xfrm>
            <a:off x="5622925" y="3697605"/>
            <a:ext cx="3521075" cy="335280"/>
          </a:xfrm>
          <a:prstGeom prst="rect">
            <a:avLst/>
          </a:prstGeom>
          <a:noFill/>
          <a:ln>
            <a:noFill/>
          </a:ln>
        </p:spPr>
        <p:txBody>
          <a:bodyPr spcFirstLastPara="1" wrap="square" lIns="91425" tIns="91425" rIns="91425" bIns="91425" anchor="t" anchorCtr="0">
            <a:spAutoFit/>
          </a:bodyPr>
          <a:lstStyle/>
          <a:p>
            <a:pPr marL="0" lvl="0" algn="ctr" rtl="0">
              <a:spcBef>
                <a:spcPts val="0"/>
              </a:spcBef>
              <a:spcAft>
                <a:spcPts val="0"/>
              </a:spcAft>
              <a:buClrTx/>
              <a:buSzTx/>
              <a:buFontTx/>
              <a:buNone/>
            </a:pPr>
            <a:r>
              <a:rPr lang="en-GB" sz="1000">
                <a:latin typeface="Arial" panose="020B0604020202020204" pitchFamily="34" charset="0"/>
                <a:cs typeface="Arial" panose="020B0604020202020204" pitchFamily="34" charset="0"/>
              </a:rPr>
              <a:t>Smart Glass Example</a:t>
            </a:r>
            <a:endParaRPr lang="en-GB" sz="1000">
              <a:latin typeface="Arial" panose="020B0604020202020204" pitchFamily="34" charset="0"/>
              <a:cs typeface="Arial" panose="020B0604020202020204" pitchFamily="34" charset="0"/>
            </a:endParaRPr>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9" name="Picture 8"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Previous Work</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4" name="Google Shape;166;p28"/>
          <p:cNvSpPr txBox="1">
            <a:spLocks noGrp="1"/>
          </p:cNvSpPr>
          <p:nvPr>
            <p:ph type="body" idx="1"/>
          </p:nvPr>
        </p:nvSpPr>
        <p:spPr>
          <a:xfrm>
            <a:off x="628015" y="831850"/>
            <a:ext cx="7887970" cy="4138930"/>
          </a:xfrm>
          <a:prstGeom prst="rect">
            <a:avLst/>
          </a:prstGeom>
          <a:noFill/>
          <a:ln>
            <a:noFill/>
          </a:ln>
        </p:spPr>
        <p:txBody>
          <a:bodyPr spcFirstLastPara="1" wrap="square" lIns="68575" tIns="34275" rIns="68575" bIns="34275" anchor="t" anchorCtr="0">
            <a:normAutofit/>
          </a:bodyPr>
          <a:lstStyle/>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In the present scenario, there are several smart glasses technologies available in the market which are from Google glass, Epson, Meta-Pro, Vuzix.</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For example : Google glasses were available in the market for about $999 (latest version). Currently Google only provides these glasses to corporates or for training purpose in different firms and provides features like :-</a:t>
            </a:r>
            <a:endParaRPr lang="en-US" sz="1500" dirty="0" smtClean="0">
              <a:latin typeface="Arial" panose="020B0604020202020204" pitchFamily="34" charset="0"/>
              <a:cs typeface="Arial" panose="020B0604020202020204" pitchFamily="34" charset="0"/>
              <a:sym typeface="Arial" panose="020B0604020202020204"/>
            </a:endParaRPr>
          </a:p>
          <a:p>
            <a:pPr marL="876300" lvl="1" indent="0" algn="l" rtl="0" fontAlgn="auto">
              <a:lnSpc>
                <a:spcPct val="115000"/>
              </a:lnSpc>
              <a:spcBef>
                <a:spcPts val="800"/>
              </a:spcBef>
              <a:spcAft>
                <a:spcPts val="0"/>
              </a:spcAft>
              <a:buClr>
                <a:srgbClr val="017277"/>
              </a:buClr>
              <a:buSzPts val="1500"/>
              <a:buFont typeface="Wingdings" panose="05000000000000000000" charset="0"/>
              <a:buChar char="Ø"/>
            </a:pPr>
            <a:r>
              <a:rPr lang="en-GB" sz="1500" dirty="0">
                <a:latin typeface="Arial" panose="020B0604020202020204"/>
                <a:ea typeface="Arial" panose="020B0604020202020204"/>
                <a:cs typeface="Arial" panose="020B0604020202020204"/>
                <a:sym typeface="Arial" panose="020B0604020202020204"/>
              </a:rPr>
              <a:t>Navigation, GPS and</a:t>
            </a:r>
            <a:endParaRPr lang="en-GB" sz="1500" dirty="0">
              <a:latin typeface="Arial" panose="020B0604020202020204"/>
              <a:ea typeface="Arial" panose="020B0604020202020204"/>
              <a:cs typeface="Arial" panose="020B0604020202020204"/>
              <a:sym typeface="Arial" panose="020B0604020202020204"/>
            </a:endParaRPr>
          </a:p>
          <a:p>
            <a:pPr marL="876300" lvl="1" indent="0" algn="l" rtl="0" fontAlgn="auto">
              <a:lnSpc>
                <a:spcPct val="115000"/>
              </a:lnSpc>
              <a:spcBef>
                <a:spcPts val="800"/>
              </a:spcBef>
              <a:spcAft>
                <a:spcPts val="0"/>
              </a:spcAft>
              <a:buSzPts val="1500"/>
              <a:buFont typeface="Wingdings" panose="05000000000000000000" charset="0"/>
              <a:buChar char="Ø"/>
            </a:pPr>
            <a:r>
              <a:rPr lang="en-GB" sz="1500" dirty="0">
                <a:latin typeface="Arial" panose="020B0604020202020204"/>
                <a:ea typeface="Arial" panose="020B0604020202020204"/>
                <a:cs typeface="Arial" panose="020B0604020202020204"/>
                <a:sym typeface="Arial" panose="020B0604020202020204"/>
              </a:rPr>
              <a:t>Compass</a:t>
            </a:r>
            <a:endParaRPr lang="en-GB" sz="1500" dirty="0">
              <a:latin typeface="Arial" panose="020B0604020202020204"/>
              <a:ea typeface="Arial" panose="020B0604020202020204"/>
              <a:cs typeface="Arial" panose="020B0604020202020204"/>
              <a:sym typeface="Arial" panose="020B0604020202020204"/>
            </a:endParaRPr>
          </a:p>
          <a:p>
            <a:pPr marL="876300" lvl="1" indent="0" algn="l" rtl="0" fontAlgn="auto">
              <a:lnSpc>
                <a:spcPct val="115000"/>
              </a:lnSpc>
              <a:spcBef>
                <a:spcPts val="800"/>
              </a:spcBef>
              <a:spcAft>
                <a:spcPts val="0"/>
              </a:spcAft>
              <a:buSzPts val="1500"/>
              <a:buFont typeface="Wingdings" panose="05000000000000000000" charset="0"/>
              <a:buChar char="Ø"/>
            </a:pPr>
            <a:r>
              <a:rPr lang="en-GB" sz="1500" dirty="0">
                <a:latin typeface="Arial" panose="020B0604020202020204"/>
                <a:ea typeface="Arial" panose="020B0604020202020204"/>
                <a:cs typeface="Arial" panose="020B0604020202020204"/>
                <a:sym typeface="Arial" panose="020B0604020202020204"/>
              </a:rPr>
              <a:t>Messaging </a:t>
            </a:r>
            <a:endParaRPr lang="en-GB" sz="1500" dirty="0">
              <a:latin typeface="Arial" panose="020B0604020202020204"/>
              <a:ea typeface="Arial" panose="020B0604020202020204"/>
              <a:cs typeface="Arial" panose="020B0604020202020204"/>
              <a:sym typeface="Arial" panose="020B0604020202020204"/>
            </a:endParaRPr>
          </a:p>
          <a:p>
            <a:pPr marL="876300" lvl="1" indent="0" algn="l" rtl="0" fontAlgn="auto">
              <a:lnSpc>
                <a:spcPct val="115000"/>
              </a:lnSpc>
              <a:spcBef>
                <a:spcPts val="800"/>
              </a:spcBef>
              <a:spcAft>
                <a:spcPts val="0"/>
              </a:spcAft>
              <a:buSzPts val="1500"/>
              <a:buFont typeface="Wingdings" panose="05000000000000000000" charset="0"/>
              <a:buChar char="Ø"/>
            </a:pPr>
            <a:r>
              <a:rPr lang="en-GB" sz="1500" dirty="0">
                <a:latin typeface="Arial" panose="020B0604020202020204"/>
                <a:ea typeface="Arial" panose="020B0604020202020204"/>
                <a:cs typeface="Arial" panose="020B0604020202020204"/>
                <a:sym typeface="Arial" panose="020B0604020202020204"/>
              </a:rPr>
              <a:t>Calls via a smartphone</a:t>
            </a:r>
            <a:endParaRPr lang="en-GB" sz="1500" dirty="0">
              <a:latin typeface="Arial" panose="020B0604020202020204"/>
              <a:ea typeface="Arial" panose="020B0604020202020204"/>
              <a:cs typeface="Arial" panose="020B0604020202020204"/>
              <a:sym typeface="Arial" panose="020B0604020202020204"/>
            </a:endParaRPr>
          </a:p>
          <a:p>
            <a:pPr marL="876300" lvl="1" indent="0" algn="l" rtl="0" fontAlgn="auto">
              <a:lnSpc>
                <a:spcPct val="115000"/>
              </a:lnSpc>
              <a:spcBef>
                <a:spcPts val="800"/>
              </a:spcBef>
              <a:spcAft>
                <a:spcPts val="0"/>
              </a:spcAft>
              <a:buSzPts val="1500"/>
              <a:buFont typeface="Wingdings" panose="05000000000000000000" charset="0"/>
              <a:buChar char="Ø"/>
            </a:pPr>
            <a:r>
              <a:rPr lang="en-GB" sz="1500" dirty="0">
                <a:latin typeface="Arial" panose="020B0604020202020204"/>
                <a:ea typeface="Arial" panose="020B0604020202020204"/>
                <a:cs typeface="Arial" panose="020B0604020202020204"/>
                <a:sym typeface="Arial" panose="020B0604020202020204"/>
              </a:rPr>
              <a:t>Google Search</a:t>
            </a:r>
            <a:endParaRPr sz="1500" dirty="0">
              <a:latin typeface="Arial" panose="020B0604020202020204"/>
              <a:ea typeface="Arial" panose="020B0604020202020204"/>
              <a:cs typeface="Arial" panose="020B0604020202020204"/>
              <a:sym typeface="Arial" panose="020B0604020202020204"/>
            </a:endParaRPr>
          </a:p>
          <a:p>
            <a:pPr marL="177800" lvl="0" indent="0" algn="l" rtl="0" fontAlgn="auto">
              <a:lnSpc>
                <a:spcPct val="115000"/>
              </a:lnSpc>
              <a:spcBef>
                <a:spcPts val="1000"/>
              </a:spcBef>
              <a:spcAft>
                <a:spcPts val="0"/>
              </a:spcAft>
              <a:buClr>
                <a:schemeClr val="dk1"/>
              </a:buClr>
              <a:buSzPts val="1500"/>
              <a:buNone/>
            </a:pPr>
            <a:endParaRPr sz="1500" dirty="0">
              <a:latin typeface="Arial" panose="020B0604020202020204"/>
              <a:ea typeface="Arial" panose="020B0604020202020204"/>
              <a:cs typeface="Arial" panose="020B0604020202020204"/>
              <a:sym typeface="Arial" panose="020B0604020202020204"/>
            </a:endParaRPr>
          </a:p>
        </p:txBody>
      </p:sp>
      <p:sp>
        <p:nvSpPr>
          <p:cNvPr id="16" name="Google Shape;168;p28"/>
          <p:cNvSpPr txBox="1"/>
          <p:nvPr/>
        </p:nvSpPr>
        <p:spPr>
          <a:xfrm>
            <a:off x="3797917" y="2244892"/>
            <a:ext cx="2859300" cy="2453640"/>
          </a:xfrm>
          <a:prstGeom prst="rect">
            <a:avLst/>
          </a:prstGeom>
          <a:noFill/>
          <a:ln>
            <a:noFill/>
          </a:ln>
        </p:spPr>
        <p:txBody>
          <a:bodyPr spcFirstLastPara="1" wrap="square" lIns="68575" tIns="34275" rIns="68575" bIns="34275" anchor="t" anchorCtr="0">
            <a:spAutoFit/>
          </a:bodyPr>
          <a:lstStyle/>
          <a:p>
            <a:pPr marL="292100" marR="0" lvl="0" indent="0" algn="l" rtl="0" fontAlgn="auto">
              <a:lnSpc>
                <a:spcPct val="165000"/>
              </a:lnSpc>
              <a:spcBef>
                <a:spcPts val="0"/>
              </a:spcBef>
              <a:spcAft>
                <a:spcPts val="0"/>
              </a:spcAft>
              <a:buClr>
                <a:srgbClr val="017277"/>
              </a:buClr>
              <a:buSzPts val="1500"/>
              <a:buFont typeface="Wingdings" panose="05000000000000000000" charset="0"/>
              <a:buChar char="Ø"/>
            </a:pP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Taking Pictures/</a:t>
            </a:r>
            <a:r>
              <a:rPr lang="en-IN" alt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 </a:t>
            </a: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Videos</a:t>
            </a:r>
            <a:endPar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92100" marR="0" lvl="0" indent="0" algn="l" rtl="0" fontAlgn="auto">
              <a:lnSpc>
                <a:spcPct val="165000"/>
              </a:lnSpc>
              <a:spcBef>
                <a:spcPts val="0"/>
              </a:spcBef>
              <a:spcAft>
                <a:spcPts val="0"/>
              </a:spcAft>
              <a:buClr>
                <a:srgbClr val="017277"/>
              </a:buClr>
              <a:buSzPts val="1500"/>
              <a:buFont typeface="Wingdings" panose="05000000000000000000" charset="0"/>
              <a:buChar char="Ø"/>
            </a:pP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Video Conference</a:t>
            </a:r>
            <a:endPar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92100" marR="0" lvl="0" indent="0" algn="l" rtl="0" fontAlgn="auto">
              <a:lnSpc>
                <a:spcPct val="165000"/>
              </a:lnSpc>
              <a:spcBef>
                <a:spcPts val="0"/>
              </a:spcBef>
              <a:spcAft>
                <a:spcPts val="0"/>
              </a:spcAft>
              <a:buClr>
                <a:srgbClr val="017277"/>
              </a:buClr>
              <a:buSzPts val="1500"/>
              <a:buFont typeface="Wingdings" panose="05000000000000000000" charset="0"/>
              <a:buChar char="Ø"/>
            </a:pP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Social Media</a:t>
            </a:r>
            <a:endPar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92100" marR="0" lvl="0" indent="0" algn="l" rtl="0" fontAlgn="auto">
              <a:lnSpc>
                <a:spcPct val="165000"/>
              </a:lnSpc>
              <a:spcBef>
                <a:spcPts val="0"/>
              </a:spcBef>
              <a:spcAft>
                <a:spcPts val="0"/>
              </a:spcAft>
              <a:buClr>
                <a:srgbClr val="017277"/>
              </a:buClr>
              <a:buSzPts val="1500"/>
              <a:buFont typeface="Wingdings" panose="05000000000000000000" charset="0"/>
              <a:buChar char="Ø"/>
            </a:pP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News Headlines</a:t>
            </a:r>
            <a:endPar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92100" marR="0" lvl="0" indent="0" algn="l" rtl="0" fontAlgn="auto">
              <a:lnSpc>
                <a:spcPct val="165000"/>
              </a:lnSpc>
              <a:spcBef>
                <a:spcPts val="0"/>
              </a:spcBef>
              <a:spcAft>
                <a:spcPts val="0"/>
              </a:spcAft>
              <a:buClr>
                <a:srgbClr val="017277"/>
              </a:buClr>
              <a:buSzPts val="1500"/>
              <a:buFont typeface="Wingdings" panose="05000000000000000000" charset="0"/>
              <a:buChar char="Ø"/>
            </a:pPr>
            <a:r>
              <a:rPr lang="en-GB" sz="1500" b="0" i="0" u="none" strike="noStrike" cap="none" dirty="0">
                <a:solidFill>
                  <a:schemeClr val="dk1"/>
                </a:solidFill>
                <a:latin typeface="Arial" panose="020B0604020202020204"/>
                <a:ea typeface="Arial" panose="020B0604020202020204"/>
                <a:cs typeface="Arial" panose="020B0604020202020204"/>
                <a:sym typeface="Arial" panose="020B0604020202020204"/>
              </a:rPr>
              <a:t>Google Music</a:t>
            </a:r>
            <a:endParaRPr sz="15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fontAlgn="auto">
              <a:lnSpc>
                <a:spcPct val="165000"/>
              </a:lnSpc>
              <a:spcBef>
                <a:spcPts val="0"/>
              </a:spcBef>
              <a:spcAft>
                <a:spcPts val="0"/>
              </a:spcAft>
              <a:buClr>
                <a:srgbClr val="000000"/>
              </a:buClr>
              <a:buSzPts val="1800"/>
              <a:buFont typeface="Arial" panose="020B0604020202020204"/>
              <a:buNone/>
            </a:pPr>
            <a:endParaRPr sz="19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15552"/>
          <a:stretch>
            <a:fillRect/>
          </a:stretch>
        </p:blipFill>
        <p:spPr>
          <a:xfrm>
            <a:off x="7809396" y="226184"/>
            <a:ext cx="1082883" cy="693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Previous Work…</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6" name="Google Shape;174;p29"/>
          <p:cNvSpPr txBox="1">
            <a:spLocks noGrp="1"/>
          </p:cNvSpPr>
          <p:nvPr>
            <p:ph type="body" idx="4294967295"/>
          </p:nvPr>
        </p:nvSpPr>
        <p:spPr>
          <a:xfrm>
            <a:off x="628015" y="983615"/>
            <a:ext cx="7886700" cy="2707005"/>
          </a:xfrm>
          <a:prstGeom prst="rect">
            <a:avLst/>
          </a:prstGeom>
          <a:noFill/>
          <a:ln>
            <a:noFill/>
          </a:ln>
        </p:spPr>
        <p:txBody>
          <a:bodyPr spcFirstLastPara="1" wrap="square" lIns="68575" tIns="34275" rIns="68575" bIns="34275" anchor="t" anchorCtr="0">
            <a:noAutofit/>
          </a:bodyPr>
          <a:lstStyle/>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Epson, Bosch and Vuzix also provides similar features like Google glass and their pricing is also similar to google.</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There are also some other published work available on smart glasses which lacks some of the important features, which we are going to cover.</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One of the published work which we found is the model for visually impaired people to assist them for walking by alerting them about the obstacle in front of them using ultrasonic sensor and camera. But this system has some flaws which are as follows </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endParaRPr lang="en-US" sz="1500" dirty="0" smtClean="0">
              <a:latin typeface="Arial" panose="020B0604020202020204" pitchFamily="34" charset="0"/>
              <a:cs typeface="Arial" panose="020B0604020202020204" pitchFamily="34" charset="0"/>
            </a:endParaRPr>
          </a:p>
        </p:txBody>
      </p:sp>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Innovations</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7" name="Google Shape;183;p30"/>
          <p:cNvSpPr txBox="1">
            <a:spLocks noGrp="1"/>
          </p:cNvSpPr>
          <p:nvPr>
            <p:ph type="body" idx="4294967295"/>
          </p:nvPr>
        </p:nvSpPr>
        <p:spPr>
          <a:xfrm>
            <a:off x="628650" y="831850"/>
            <a:ext cx="5728970" cy="4077970"/>
          </a:xfrm>
          <a:prstGeom prst="rect">
            <a:avLst/>
          </a:prstGeom>
          <a:noFill/>
          <a:ln>
            <a:noFill/>
          </a:ln>
        </p:spPr>
        <p:txBody>
          <a:bodyPr spcFirstLastPara="1" wrap="square" lIns="68575" tIns="34275" rIns="68575" bIns="34275" anchor="t" anchorCtr="0">
            <a:noAutofit/>
          </a:bodyPr>
          <a:lstStyle/>
          <a:p>
            <a:pPr marL="0" lvl="0" indent="0" algn="just" rtl="0">
              <a:lnSpc>
                <a:spcPct val="110000"/>
              </a:lnSpc>
              <a:spcBef>
                <a:spcPts val="750"/>
              </a:spcBef>
              <a:buSzTx/>
              <a:buFont typeface="Wingdings" panose="05000000000000000000" charset="0"/>
              <a:buNone/>
            </a:pPr>
            <a:r>
              <a:rPr lang="en-US" sz="1500" dirty="0" smtClean="0">
                <a:latin typeface="Arial" panose="020B0604020202020204" pitchFamily="34" charset="0"/>
                <a:cs typeface="Arial" panose="020B0604020202020204" pitchFamily="34" charset="0"/>
                <a:sym typeface="Arial" panose="020B0604020202020204"/>
              </a:rPr>
              <a:t>The Smart glasses that we are presenting will have most of the features that are currently available in the market but will also have some unique features like :-</a:t>
            </a:r>
            <a:endParaRPr lang="en-US" sz="1500" dirty="0" smtClean="0">
              <a:latin typeface="Arial" panose="020B0604020202020204" pitchFamily="34" charset="0"/>
              <a:cs typeface="Arial" panose="020B0604020202020204" pitchFamily="34" charset="0"/>
              <a:sym typeface="Arial" panose="020B0604020202020204"/>
            </a:endParaRPr>
          </a:p>
          <a:p>
            <a:pPr marL="0" lvl="0" indent="0" algn="just" rtl="0">
              <a:lnSpc>
                <a:spcPct val="110000"/>
              </a:lnSpc>
              <a:spcBef>
                <a:spcPts val="750"/>
              </a:spcBef>
              <a:buSzTx/>
              <a:buFont typeface="Wingdings" panose="05000000000000000000" charset="0"/>
              <a:buNone/>
            </a:pP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solidFill>
                  <a:srgbClr val="002060"/>
                </a:solidFill>
                <a:latin typeface="Arial" panose="020B0604020202020204" pitchFamily="34" charset="0"/>
                <a:cs typeface="Arial" panose="020B0604020202020204" pitchFamily="34" charset="0"/>
                <a:sym typeface="Arial" panose="020B0604020202020204"/>
              </a:rPr>
              <a:t>Support for Blinds</a:t>
            </a:r>
            <a:endParaRPr lang="en-IN" alt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solidFill>
                  <a:srgbClr val="002060"/>
                </a:solidFill>
                <a:latin typeface="Arial" panose="020B0604020202020204" pitchFamily="34" charset="0"/>
                <a:cs typeface="Arial" panose="020B0604020202020204" pitchFamily="34" charset="0"/>
                <a:sym typeface="Arial" panose="020B0604020202020204"/>
              </a:rPr>
              <a:t>Native ML Model</a:t>
            </a:r>
            <a:endParaRPr lang="en-US" sz="1500" dirty="0" smtClean="0">
              <a:solidFill>
                <a:srgbClr val="002060"/>
              </a:solidFill>
              <a:latin typeface="Arial" panose="020B0604020202020204" pitchFamily="34" charset="0"/>
              <a:cs typeface="Arial" panose="020B0604020202020204" pitchFamily="34" charset="0"/>
              <a:sym typeface="Arial" panose="020B0604020202020204"/>
            </a:endParaRPr>
          </a:p>
          <a:p>
            <a:pPr lvl="0" algn="just">
              <a:lnSpc>
                <a:spcPct val="110000"/>
              </a:lnSpc>
              <a:buFont typeface="Wingdings" panose="05000000000000000000" charset="0"/>
              <a:buChar char="v"/>
            </a:pPr>
            <a:r>
              <a:rPr lang="en-US" sz="1500" dirty="0">
                <a:solidFill>
                  <a:srgbClr val="002060"/>
                </a:solidFill>
                <a:latin typeface="Arial" panose="020B0604020202020204" pitchFamily="34" charset="0"/>
                <a:cs typeface="Arial" panose="020B0604020202020204" pitchFamily="34" charset="0"/>
                <a:sym typeface="Arial" panose="020B0604020202020204"/>
              </a:rPr>
              <a:t>Gestures &amp; Eye blink </a:t>
            </a:r>
            <a:r>
              <a:rPr lang="en-US" sz="1500" dirty="0" smtClean="0">
                <a:solidFill>
                  <a:srgbClr val="002060"/>
                </a:solidFill>
                <a:latin typeface="Arial" panose="020B0604020202020204" pitchFamily="34" charset="0"/>
                <a:cs typeface="Arial" panose="020B0604020202020204" pitchFamily="34" charset="0"/>
                <a:sym typeface="Arial" panose="020B0604020202020204"/>
              </a:rPr>
              <a:t>Detection</a:t>
            </a:r>
            <a:endParaRPr lang="en-US" sz="1500" dirty="0" smtClean="0">
              <a:solidFill>
                <a:srgbClr val="002060"/>
              </a:solidFill>
              <a:latin typeface="Arial" panose="020B0604020202020204" pitchFamily="34" charset="0"/>
              <a:cs typeface="Arial" panose="020B0604020202020204" pitchFamily="34" charset="0"/>
              <a:sym typeface="Arial" panose="020B0604020202020204"/>
            </a:endParaRPr>
          </a:p>
          <a:p>
            <a:pPr lvl="0" algn="just">
              <a:lnSpc>
                <a:spcPct val="110000"/>
              </a:lnSpc>
              <a:buFont typeface="Wingdings" panose="05000000000000000000" charset="0"/>
              <a:buChar char="v"/>
            </a:pPr>
            <a:r>
              <a:rPr lang="en-US" sz="1500" dirty="0">
                <a:solidFill>
                  <a:srgbClr val="002060"/>
                </a:solidFill>
                <a:latin typeface="Arial" panose="020B0604020202020204" pitchFamily="34" charset="0"/>
                <a:cs typeface="Arial" panose="020B0604020202020204" pitchFamily="34" charset="0"/>
                <a:sym typeface="Arial" panose="020B0604020202020204"/>
              </a:rPr>
              <a:t>Touch Sensor</a:t>
            </a:r>
            <a:endParaRPr lang="en-US" sz="1500" dirty="0" smtClean="0">
              <a:latin typeface="Arial" panose="020B0604020202020204" pitchFamily="34" charset="0"/>
              <a:cs typeface="Arial" panose="020B0604020202020204" pitchFamily="34" charset="0"/>
            </a:endParaRPr>
          </a:p>
        </p:txBody>
      </p:sp>
      <p:pic>
        <p:nvPicPr>
          <p:cNvPr id="9" name="Google Shape;185;p30"/>
          <p:cNvPicPr preferRelativeResize="0"/>
          <p:nvPr/>
        </p:nvPicPr>
        <p:blipFill rotWithShape="1">
          <a:blip r:embed="rId1"/>
          <a:srcRect/>
          <a:stretch>
            <a:fillRect/>
          </a:stretch>
        </p:blipFill>
        <p:spPr>
          <a:xfrm>
            <a:off x="6453053" y="1102641"/>
            <a:ext cx="2690947" cy="2938224"/>
          </a:xfrm>
          <a:prstGeom prst="rect">
            <a:avLst/>
          </a:prstGeom>
          <a:noFill/>
          <a:ln>
            <a:noFill/>
          </a:ln>
        </p:spPr>
      </p:pic>
      <p:sp>
        <p:nvSpPr>
          <p:cNvPr id="11" name="Google Shape;187;p30"/>
          <p:cNvSpPr txBox="1"/>
          <p:nvPr/>
        </p:nvSpPr>
        <p:spPr>
          <a:xfrm>
            <a:off x="6431280" y="4025900"/>
            <a:ext cx="2736850" cy="33528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Arial" panose="020B0604020202020204" pitchFamily="34" charset="0"/>
                <a:cs typeface="Arial" panose="020B0604020202020204" pitchFamily="34" charset="0"/>
              </a:rPr>
              <a:t>Smart Glass  for Visually Impaired People</a:t>
            </a:r>
            <a:endParaRPr sz="1000">
              <a:latin typeface="Arial" panose="020B0604020202020204" pitchFamily="34" charset="0"/>
              <a:cs typeface="Arial" panose="020B0604020202020204" pitchFamily="34" charset="0"/>
            </a:endParaRPr>
          </a:p>
        </p:txBody>
      </p:sp>
      <p:sp>
        <p:nvSpPr>
          <p:cNvPr id="8" name="Rectangle 7"/>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descr="kiit-new-logo"/>
          <p:cNvPicPr>
            <a:picLocks noChangeAspect="1"/>
          </p:cNvPicPr>
          <p:nvPr/>
        </p:nvPicPr>
        <p:blipFill>
          <a:blip r:embed="rId2"/>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Innovations…</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6" name="Google Shape;200;p32"/>
          <p:cNvSpPr txBox="1">
            <a:spLocks noGrp="1"/>
          </p:cNvSpPr>
          <p:nvPr>
            <p:ph type="body" idx="4294967295"/>
          </p:nvPr>
        </p:nvSpPr>
        <p:spPr>
          <a:xfrm>
            <a:off x="629285" y="929640"/>
            <a:ext cx="7886065" cy="4240530"/>
          </a:xfrm>
          <a:prstGeom prst="rect">
            <a:avLst/>
          </a:prstGeom>
          <a:noFill/>
          <a:ln>
            <a:noFill/>
          </a:ln>
        </p:spPr>
        <p:txBody>
          <a:bodyPr spcFirstLastPara="1" wrap="square" lIns="68575" tIns="34275" rIns="68575" bIns="34275" anchor="t" anchorCtr="0">
            <a:normAutofit/>
          </a:bodyPr>
          <a:lstStyle/>
          <a:p>
            <a:pPr lvl="0" algn="just" rtl="0">
              <a:lnSpc>
                <a:spcPct val="110000"/>
              </a:lnSpc>
              <a:spcBef>
                <a:spcPts val="750"/>
              </a:spcBef>
              <a:buSzTx/>
              <a:buFont typeface="Wingdings" panose="05000000000000000000" pitchFamily="2" charset="2"/>
              <a:buChar char="v"/>
            </a:pPr>
            <a:r>
              <a:rPr lang="en-US" sz="1500" dirty="0" smtClean="0">
                <a:latin typeface="Arial" panose="020B0604020202020204" pitchFamily="34" charset="0"/>
                <a:cs typeface="Arial" panose="020B0604020202020204" pitchFamily="34" charset="0"/>
                <a:sym typeface="Arial" panose="020B0604020202020204"/>
              </a:rPr>
              <a:t>Offline image processing to produce results when mobile phone is not connected to internet</a:t>
            </a:r>
            <a:r>
              <a:rPr lang="en-US" sz="1500" dirty="0" smtClean="0">
                <a:latin typeface="Arial" panose="020B0604020202020204" pitchFamily="34" charset="0"/>
                <a:cs typeface="Arial" panose="020B0604020202020204" pitchFamily="34" charset="0"/>
              </a:rPr>
              <a:t>.</a:t>
            </a:r>
            <a:endParaRPr lang="en-US" sz="1500" dirty="0" smtClean="0">
              <a:latin typeface="Arial" panose="020B0604020202020204" pitchFamily="34" charset="0"/>
              <a:cs typeface="Arial" panose="020B0604020202020204" pitchFamily="34" charset="0"/>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Object detection focusing for blinds along with the corresponding audio.</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Obstacle avoidance assistance for blinds</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Text/sign to speech</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Photo and video recording</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Navigation assistance</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Activity Tracking</a:t>
            </a:r>
            <a:endParaRPr lang="en-US" sz="1500" dirty="0" smtClean="0">
              <a:latin typeface="Arial" panose="020B0604020202020204" pitchFamily="34" charset="0"/>
              <a:cs typeface="Arial" panose="020B0604020202020204" pitchFamily="34" charset="0"/>
              <a:sym typeface="Arial" panose="020B0604020202020204"/>
            </a:endParaRPr>
          </a:p>
          <a:p>
            <a:pPr lvl="0" algn="just" rtl="0">
              <a:lnSpc>
                <a:spcPct val="110000"/>
              </a:lnSpc>
              <a:spcBef>
                <a:spcPts val="750"/>
              </a:spcBef>
              <a:buSzTx/>
              <a:buFont typeface="Wingdings" panose="05000000000000000000" charset="0"/>
              <a:buChar char="v"/>
            </a:pPr>
            <a:r>
              <a:rPr lang="en-US" sz="1500" dirty="0" smtClean="0">
                <a:latin typeface="Arial" panose="020B0604020202020204" pitchFamily="34" charset="0"/>
                <a:cs typeface="Arial" panose="020B0604020202020204" pitchFamily="34" charset="0"/>
                <a:sym typeface="Arial" panose="020B0604020202020204"/>
              </a:rPr>
              <a:t>Notifications from various mobile apps etc.</a:t>
            </a:r>
            <a:endParaRPr lang="en-US" sz="1500" dirty="0" smtClean="0">
              <a:latin typeface="Arial" panose="020B0604020202020204" pitchFamily="34" charset="0"/>
              <a:cs typeface="Arial" panose="020B0604020202020204" pitchFamily="34" charset="0"/>
              <a:sym typeface="Arial" panose="020B0604020202020204"/>
            </a:endParaRPr>
          </a:p>
          <a:p>
            <a:pPr marL="0" lvl="0" indent="0" algn="just" rtl="0">
              <a:lnSpc>
                <a:spcPct val="110000"/>
              </a:lnSpc>
              <a:spcBef>
                <a:spcPts val="750"/>
              </a:spcBef>
              <a:buSzTx/>
              <a:buFont typeface="Wingdings" panose="05000000000000000000" charset="0"/>
              <a:buNone/>
            </a:pPr>
            <a:r>
              <a:rPr lang="en-US" sz="1500" dirty="0" smtClean="0">
                <a:latin typeface="Arial" panose="020B0604020202020204" pitchFamily="34" charset="0"/>
                <a:cs typeface="Arial" panose="020B0604020202020204" pitchFamily="34" charset="0"/>
                <a:sym typeface="Arial" panose="020B0604020202020204"/>
              </a:rPr>
              <a:t>So we are planning to avail these Smart glasses at affordable prices and our glasses will also have some extra features as mentioned earlier.</a:t>
            </a:r>
            <a:endParaRPr lang="en-US" sz="1500" dirty="0" smtClean="0">
              <a:latin typeface="Arial" panose="020B0604020202020204" pitchFamily="34" charset="0"/>
              <a:cs typeface="Arial" panose="020B0604020202020204" pitchFamily="34" charset="0"/>
              <a:sym typeface="Arial" panose="020B0604020202020204"/>
            </a:endParaRPr>
          </a:p>
        </p:txBody>
      </p:sp>
      <p:sp>
        <p:nvSpPr>
          <p:cNvPr id="7" name="Rectangle 6"/>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kiit-new-logo"/>
          <p:cNvPicPr>
            <a:picLocks noChangeAspect="1"/>
          </p:cNvPicPr>
          <p:nvPr/>
        </p:nvPicPr>
        <p:blipFill>
          <a:blip r:embed="rId1"/>
          <a:srcRect l="36340" r="33987" b="34667"/>
          <a:stretch>
            <a:fillRect/>
          </a:stretch>
        </p:blipFill>
        <p:spPr>
          <a:xfrm>
            <a:off x="7899400" y="397277"/>
            <a:ext cx="738505" cy="47879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Proposed Model</a:t>
            </a:r>
            <a:endParaRPr lang="en-IN" dirty="0"/>
          </a:p>
        </p:txBody>
      </p:sp>
      <p:sp>
        <p:nvSpPr>
          <p:cNvPr id="4" name="Slide Number Placeholder 3"/>
          <p:cNvSpPr>
            <a:spLocks noGrp="1"/>
          </p:cNvSpPr>
          <p:nvPr>
            <p:ph type="sldNum" sz="quarter" idx="14"/>
          </p:nvPr>
        </p:nvSpPr>
        <p:spPr/>
        <p:txBody>
          <a:bodyPr/>
          <a:lstStyle/>
          <a:p>
            <a:fld id="{3DD97BEB-BAEF-0344-9D5C-EC73E478698A}" type="slidenum">
              <a:rPr lang="en-US" smtClean="0"/>
            </a:fld>
            <a:endParaRPr lang="en-US"/>
          </a:p>
        </p:txBody>
      </p:sp>
      <p:sp>
        <p:nvSpPr>
          <p:cNvPr id="14" name="Text Placeholder 13"/>
          <p:cNvSpPr>
            <a:spLocks noGrp="1"/>
          </p:cNvSpPr>
          <p:nvPr>
            <p:ph type="body" sz="quarter" idx="15"/>
          </p:nvPr>
        </p:nvSpPr>
        <p:spPr/>
        <p:txBody>
          <a:bodyPr/>
          <a:lstStyle/>
          <a:p>
            <a:r>
              <a:rPr lang="en-IN" altLang="en-US" sz="1700" dirty="0"/>
              <a:t>Design &amp; Model</a:t>
            </a:r>
            <a:endParaRPr lang="en-IN" altLang="en-US" sz="1700" dirty="0"/>
          </a:p>
        </p:txBody>
      </p:sp>
      <p:pic>
        <p:nvPicPr>
          <p:cNvPr id="9" name="Google Shape;222;p34" descr="notation"/>
          <p:cNvPicPr preferRelativeResize="0"/>
          <p:nvPr/>
        </p:nvPicPr>
        <p:blipFill rotWithShape="1">
          <a:blip r:embed="rId1"/>
          <a:srcRect/>
          <a:stretch>
            <a:fillRect/>
          </a:stretch>
        </p:blipFill>
        <p:spPr>
          <a:xfrm>
            <a:off x="5529509" y="1373948"/>
            <a:ext cx="2395538" cy="1987391"/>
          </a:xfrm>
          <a:prstGeom prst="rect">
            <a:avLst/>
          </a:prstGeom>
          <a:noFill/>
          <a:ln>
            <a:noFill/>
          </a:ln>
        </p:spPr>
      </p:pic>
      <p:pic>
        <p:nvPicPr>
          <p:cNvPr id="16" name="image3.png"/>
          <p:cNvPicPr preferRelativeResize="0"/>
          <p:nvPr/>
        </p:nvPicPr>
        <p:blipFill>
          <a:blip r:embed="rId2"/>
          <a:srcRect/>
          <a:stretch>
            <a:fillRect/>
          </a:stretch>
        </p:blipFill>
        <p:spPr>
          <a:xfrm>
            <a:off x="4636135" y="1509792"/>
            <a:ext cx="3879215" cy="2516776"/>
          </a:xfrm>
          <a:prstGeom prst="rect">
            <a:avLst/>
          </a:prstGeom>
          <a:ln>
            <a:solidFill>
              <a:schemeClr val="tx1"/>
            </a:solidFill>
          </a:ln>
        </p:spPr>
      </p:pic>
      <p:sp>
        <p:nvSpPr>
          <p:cNvPr id="17" name="Text Box 15"/>
          <p:cNvSpPr txBox="1"/>
          <p:nvPr/>
        </p:nvSpPr>
        <p:spPr>
          <a:xfrm>
            <a:off x="4605020" y="4199890"/>
            <a:ext cx="3898900" cy="2273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lvl="0" algn="ctr" defTabSz="914400">
              <a:spcBef>
                <a:spcPts val="0"/>
              </a:spcBef>
              <a:spcAft>
                <a:spcPts val="0"/>
              </a:spcAft>
              <a:buClrTx/>
              <a:buSzTx/>
              <a:buFontTx/>
              <a:buNone/>
            </a:pPr>
            <a:r>
              <a:rPr lang="en-GB" sz="1000">
                <a:solidFill>
                  <a:schemeClr val="tx1"/>
                </a:solidFill>
                <a:latin typeface="Arial" panose="020B0604020202020204" pitchFamily="34" charset="0"/>
                <a:cs typeface="Arial" panose="020B0604020202020204" pitchFamily="34" charset="0"/>
                <a:sym typeface="Times New Roman" panose="02020603050405020304"/>
              </a:rPr>
              <a:t>Model of smart-glass</a:t>
            </a:r>
            <a:endParaRPr lang="en-GB" sz="1000">
              <a:solidFill>
                <a:schemeClr val="tx1"/>
              </a:solidFill>
              <a:latin typeface="Arial" panose="020B0604020202020204" pitchFamily="34" charset="0"/>
              <a:cs typeface="Arial" panose="020B0604020202020204" pitchFamily="34" charset="0"/>
              <a:sym typeface="Times New Roman" panose="02020603050405020304"/>
            </a:endParaRPr>
          </a:p>
        </p:txBody>
      </p:sp>
      <p:sp>
        <p:nvSpPr>
          <p:cNvPr id="10" name="Rectangle 9"/>
          <p:cNvSpPr/>
          <p:nvPr/>
        </p:nvSpPr>
        <p:spPr>
          <a:xfrm>
            <a:off x="8027670" y="4486910"/>
            <a:ext cx="975360" cy="25781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1" name="Picture 10" descr="kiit-new-logo"/>
          <p:cNvPicPr>
            <a:picLocks noChangeAspect="1"/>
          </p:cNvPicPr>
          <p:nvPr/>
        </p:nvPicPr>
        <p:blipFill>
          <a:blip r:embed="rId3"/>
          <a:srcRect l="36340" r="33987" b="34667"/>
          <a:stretch>
            <a:fillRect/>
          </a:stretch>
        </p:blipFill>
        <p:spPr>
          <a:xfrm>
            <a:off x="7899400" y="397277"/>
            <a:ext cx="738505" cy="4787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396" y="226184"/>
            <a:ext cx="1082883" cy="820976"/>
          </a:xfrm>
          <a:prstGeom prst="rect">
            <a:avLst/>
          </a:prstGeom>
        </p:spPr>
      </p:pic>
      <p:pic>
        <p:nvPicPr>
          <p:cNvPr id="5" name="Picture 4" descr="WhatsApp Image 2022-04-11 at 3.26.19 PM"/>
          <p:cNvPicPr>
            <a:picLocks noChangeAspect="1"/>
          </p:cNvPicPr>
          <p:nvPr/>
        </p:nvPicPr>
        <p:blipFill>
          <a:blip r:embed="rId5"/>
          <a:srcRect t="4276" b="6037"/>
          <a:stretch>
            <a:fillRect/>
          </a:stretch>
        </p:blipFill>
        <p:spPr>
          <a:xfrm>
            <a:off x="694690" y="1524000"/>
            <a:ext cx="3702050" cy="2490470"/>
          </a:xfrm>
          <a:prstGeom prst="rect">
            <a:avLst/>
          </a:prstGeom>
        </p:spPr>
      </p:pic>
      <p:sp>
        <p:nvSpPr>
          <p:cNvPr id="6" name="Text Box 15"/>
          <p:cNvSpPr txBox="1"/>
          <p:nvPr/>
        </p:nvSpPr>
        <p:spPr>
          <a:xfrm>
            <a:off x="706120" y="4199890"/>
            <a:ext cx="3898900" cy="2273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p>
            <a:pPr lvl="0" algn="ctr" defTabSz="914400">
              <a:spcBef>
                <a:spcPts val="0"/>
              </a:spcBef>
              <a:spcAft>
                <a:spcPts val="0"/>
              </a:spcAft>
              <a:buClrTx/>
              <a:buSzTx/>
              <a:buFontTx/>
              <a:buNone/>
            </a:pPr>
            <a:r>
              <a:rPr lang="en-IN" altLang="en-GB" sz="1000">
                <a:solidFill>
                  <a:schemeClr val="tx1"/>
                </a:solidFill>
                <a:latin typeface="Arial" panose="020B0604020202020204" pitchFamily="34" charset="0"/>
                <a:cs typeface="Arial" panose="020B0604020202020204" pitchFamily="34" charset="0"/>
                <a:sym typeface="Times New Roman" panose="02020603050405020304"/>
              </a:rPr>
              <a:t>S</a:t>
            </a:r>
            <a:r>
              <a:rPr lang="en-GB" sz="1000">
                <a:solidFill>
                  <a:schemeClr val="tx1"/>
                </a:solidFill>
                <a:latin typeface="Arial" panose="020B0604020202020204" pitchFamily="34" charset="0"/>
                <a:cs typeface="Arial" panose="020B0604020202020204" pitchFamily="34" charset="0"/>
                <a:sym typeface="Times New Roman" panose="02020603050405020304"/>
              </a:rPr>
              <a:t>mart-glass</a:t>
            </a:r>
            <a:r>
              <a:rPr lang="en-IN" altLang="en-GB" sz="1000">
                <a:solidFill>
                  <a:schemeClr val="tx1"/>
                </a:solidFill>
                <a:latin typeface="Arial" panose="020B0604020202020204" pitchFamily="34" charset="0"/>
                <a:cs typeface="Arial" panose="020B0604020202020204" pitchFamily="34" charset="0"/>
                <a:sym typeface="Times New Roman" panose="02020603050405020304"/>
              </a:rPr>
              <a:t> prototype</a:t>
            </a:r>
            <a:endParaRPr lang="en-IN" altLang="en-GB" sz="1000">
              <a:solidFill>
                <a:schemeClr val="tx1"/>
              </a:solidFill>
              <a:latin typeface="Arial" panose="020B0604020202020204" pitchFamily="34" charset="0"/>
              <a:cs typeface="Arial" panose="020B0604020202020204" pitchFamily="34" charset="0"/>
              <a:sym typeface="Times New Roman" panose="02020603050405020304"/>
            </a:endParaRPr>
          </a:p>
        </p:txBody>
      </p:sp>
    </p:spTree>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16-DCI-113_Branded_PPT_Template_B_Final_FullScreen</Template>
  <TotalTime>0</TotalTime>
  <Words>11261</Words>
  <Application>WPS Presentation</Application>
  <PresentationFormat>On-screen Show (16:9)</PresentationFormat>
  <Paragraphs>455</Paragraphs>
  <Slides>37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37</vt:i4>
      </vt:variant>
    </vt:vector>
  </HeadingPairs>
  <TitlesOfParts>
    <vt:vector size="54" baseType="lpstr">
      <vt:lpstr>Arial</vt:lpstr>
      <vt:lpstr>SimSun</vt:lpstr>
      <vt:lpstr>Wingdings</vt:lpstr>
      <vt:lpstr>Calibri</vt:lpstr>
      <vt:lpstr>LucidaGrande</vt:lpstr>
      <vt:lpstr>Natalisa Light Demo</vt:lpstr>
      <vt:lpstr>Courier New</vt:lpstr>
      <vt:lpstr>Arial Black</vt:lpstr>
      <vt:lpstr>Microsoft YaHei</vt:lpstr>
      <vt:lpstr>Arial</vt:lpstr>
      <vt:lpstr>Trebuchet MS</vt:lpstr>
      <vt:lpstr>Noto Sans Symbols</vt:lpstr>
      <vt:lpstr>Wingdings</vt:lpstr>
      <vt:lpstr>Times New Roman</vt:lpstr>
      <vt:lpstr>Arial Unicode MS</vt:lpstr>
      <vt:lpstr>Calibri</vt:lpstr>
      <vt:lpstr>Theme 1</vt:lpstr>
      <vt:lpstr>Smart Wearable Technology: Smart-Glass</vt:lpstr>
      <vt:lpstr>Smart Wearable Technology: Smart-Glass</vt:lpstr>
      <vt:lpstr>Presentation Overview</vt:lpstr>
      <vt:lpstr>Introduction</vt:lpstr>
      <vt:lpstr>Previous Work</vt:lpstr>
      <vt:lpstr>Previous Work…</vt:lpstr>
      <vt:lpstr>Innovations</vt:lpstr>
      <vt:lpstr>Innovations…</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Proposed Model</vt:lpstr>
      <vt:lpstr>Results</vt:lpstr>
      <vt:lpstr>Results...</vt:lpstr>
      <vt:lpstr>Results...</vt:lpstr>
      <vt:lpstr>Results...</vt:lpstr>
      <vt:lpstr>Results...</vt:lpstr>
      <vt:lpstr>Results...</vt:lpstr>
      <vt:lpstr>Results...</vt:lpstr>
      <vt:lpstr>Milestone</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SOURAV DAS</cp:lastModifiedBy>
  <cp:revision>91</cp:revision>
  <dcterms:created xsi:type="dcterms:W3CDTF">2016-10-24T19:40:00Z</dcterms:created>
  <dcterms:modified xsi:type="dcterms:W3CDTF">2022-04-13T04:44:32Z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B7136130E6F14D1A95A9ACFC7B7F8DAE</vt:lpwstr>
  </property>
  <property fmtid="{D5CDD505-2E9C-101B-9397-08002B2CF9AE}" pid="3" name="KSOProductBuildVer">
    <vt:lpwstr>1033-11.2.0.11074</vt:lpwstr>
  </property>
</Properties>
</file>